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Figtree"/>
      <p:regular r:id="rId26"/>
      <p:bold r:id="rId27"/>
      <p:italic r:id="rId28"/>
      <p:boldItalic r:id="rId29"/>
    </p:embeddedFont>
    <p:embeddedFont>
      <p:font typeface="Jost Light"/>
      <p:regular r:id="rId30"/>
      <p:bold r:id="rId31"/>
      <p:italic r:id="rId32"/>
      <p:boldItalic r:id="rId33"/>
    </p:embeddedFont>
    <p:embeddedFont>
      <p:font typeface="Figtree Medium"/>
      <p:regular r:id="rId34"/>
      <p:bold r:id="rId35"/>
      <p:italic r:id="rId36"/>
      <p:boldItalic r:id="rId37"/>
    </p:embeddedFont>
    <p:embeddedFont>
      <p:font typeface="Figtree Light"/>
      <p:regular r:id="rId38"/>
      <p:bold r:id="rId39"/>
      <p:italic r:id="rId40"/>
      <p:boldItalic r:id="rId41"/>
    </p:embeddedFont>
    <p:embeddedFont>
      <p:font typeface="Jos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Light-italic.fntdata"/><Relationship Id="rId20" Type="http://schemas.openxmlformats.org/officeDocument/2006/relationships/slide" Target="slides/slide14.xml"/><Relationship Id="rId42" Type="http://schemas.openxmlformats.org/officeDocument/2006/relationships/font" Target="fonts/Jost-regular.fntdata"/><Relationship Id="rId41" Type="http://schemas.openxmlformats.org/officeDocument/2006/relationships/font" Target="fonts/FigtreeLight-boldItalic.fntdata"/><Relationship Id="rId22" Type="http://schemas.openxmlformats.org/officeDocument/2006/relationships/slide" Target="slides/slide16.xml"/><Relationship Id="rId44" Type="http://schemas.openxmlformats.org/officeDocument/2006/relationships/font" Target="fonts/Jost-italic.fntdata"/><Relationship Id="rId21" Type="http://schemas.openxmlformats.org/officeDocument/2006/relationships/slide" Target="slides/slide15.xml"/><Relationship Id="rId43" Type="http://schemas.openxmlformats.org/officeDocument/2006/relationships/font" Target="fonts/Jos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Jos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gtree-regular.fntdata"/><Relationship Id="rId25" Type="http://schemas.openxmlformats.org/officeDocument/2006/relationships/slide" Target="slides/slide19.xml"/><Relationship Id="rId28" Type="http://schemas.openxmlformats.org/officeDocument/2006/relationships/font" Target="fonts/Figtree-italic.fntdata"/><Relationship Id="rId27" Type="http://schemas.openxmlformats.org/officeDocument/2006/relationships/font" Target="fonts/Figtre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gtre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ostLight-bold.fntdata"/><Relationship Id="rId30" Type="http://schemas.openxmlformats.org/officeDocument/2006/relationships/font" Target="fonts/JostLight-regular.fntdata"/><Relationship Id="rId11" Type="http://schemas.openxmlformats.org/officeDocument/2006/relationships/slide" Target="slides/slide5.xml"/><Relationship Id="rId33" Type="http://schemas.openxmlformats.org/officeDocument/2006/relationships/font" Target="fonts/Jost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JostLight-italic.fntdata"/><Relationship Id="rId13" Type="http://schemas.openxmlformats.org/officeDocument/2006/relationships/slide" Target="slides/slide7.xml"/><Relationship Id="rId35" Type="http://schemas.openxmlformats.org/officeDocument/2006/relationships/font" Target="fonts/FigtreeMedium-bold.fntdata"/><Relationship Id="rId12" Type="http://schemas.openxmlformats.org/officeDocument/2006/relationships/slide" Target="slides/slide6.xml"/><Relationship Id="rId34" Type="http://schemas.openxmlformats.org/officeDocument/2006/relationships/font" Target="fonts/FigtreeMedium-regular.fntdata"/><Relationship Id="rId15" Type="http://schemas.openxmlformats.org/officeDocument/2006/relationships/slide" Target="slides/slide9.xml"/><Relationship Id="rId37" Type="http://schemas.openxmlformats.org/officeDocument/2006/relationships/font" Target="fonts/Figtree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FigtreeMedium-italic.fntdata"/><Relationship Id="rId17" Type="http://schemas.openxmlformats.org/officeDocument/2006/relationships/slide" Target="slides/slide11.xml"/><Relationship Id="rId39" Type="http://schemas.openxmlformats.org/officeDocument/2006/relationships/font" Target="fonts/FigtreeLight-bold.fntdata"/><Relationship Id="rId16" Type="http://schemas.openxmlformats.org/officeDocument/2006/relationships/slide" Target="slides/slide10.xml"/><Relationship Id="rId38" Type="http://schemas.openxmlformats.org/officeDocument/2006/relationships/font" Target="fonts/Figtree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dac8ecab3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8dac8ecab3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Hi, I'm from </a:t>
            </a:r>
            <a:r>
              <a:rPr b="1" lang="en">
                <a:solidFill>
                  <a:schemeClr val="dk1"/>
                </a:solidFill>
              </a:rPr>
              <a:t>Sports IQ</a:t>
            </a:r>
            <a:r>
              <a:rPr lang="en">
                <a:solidFill>
                  <a:schemeClr val="dk1"/>
                </a:solidFill>
              </a:rPr>
              <a:t> - we're a football analytics consultancy that turns data into winning strategies.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dac8ecab3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dac8ecab3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dac8ecab3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8dac8ecab3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 SUGGESTION: Case Study | West Ham: Replacing a key striker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Their top striker transferred mid-season.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Identify affordable replacements with similar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role: Deliver a shortlist using data-driven profiling.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8dac8ecab3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8dac8ecab3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images;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 SUGGESTION: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Forward (Striker)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Metrics: xG, xA, SCA, GCA, Shot accuracy </a:t>
            </a:r>
            <a:r>
              <a:rPr lang="en"/>
              <a:t>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Preferences: Age &lt; 27 | Top-5 League | High minutes played | Market Value &lt; €40 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8dac8ecab3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8dac8ecab3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images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dddb012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8dddb012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8dac8ecab3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8dac8ecab3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Gosha - Pull up python code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8dac8ecab3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8dac8ecab3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 - explain the scatter plot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8dac8ecab3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8dac8ecab3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demo is exactly how we imagine ScoutIQ being used by real clubs.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clarifies decisions — turns subjectivity → strategy.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simplify complexity — bridging analysts and scouts.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wins matches — smart clubs make data-driven calls.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8dac8ecab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8dac8ecab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“Looking ahead, we plan to expand Venus in three directions: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8dac8ecab3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8dac8ecab3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dac8ecab3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dac8ecab3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these slides = and keep consistent with following slides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dac8ecab3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8dac8ecab3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SportsIQ: Where data beats hype. We deliver performance insights that power smarter football decisions.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None of this would be possible without the people behind it.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So here’s my team — the minds driving SportsIQ forward.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8dac8ecab3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8dac8ecab3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“To bring that vision to life, we focused on three clear objectives: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</a:t>
            </a:r>
            <a:r>
              <a:rPr b="1" lang="en">
                <a:solidFill>
                  <a:schemeClr val="dk1"/>
                </a:solidFill>
              </a:rPr>
              <a:t>quantify performance</a:t>
            </a:r>
            <a:r>
              <a:rPr lang="en">
                <a:solidFill>
                  <a:schemeClr val="dk1"/>
                </a:solidFill>
              </a:rPr>
              <a:t>, by (read examples…)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Second, </a:t>
            </a:r>
            <a:r>
              <a:rPr b="1" lang="en">
                <a:solidFill>
                  <a:schemeClr val="dk1"/>
                </a:solidFill>
              </a:rPr>
              <a:t>simplify decision-making</a:t>
            </a:r>
            <a:r>
              <a:rPr lang="en">
                <a:solidFill>
                  <a:schemeClr val="dk1"/>
                </a:solidFill>
              </a:rPr>
              <a:t>, using visuals that anyone — from scouts to directors — can understand.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third, </a:t>
            </a:r>
            <a:r>
              <a:rPr b="1" lang="en">
                <a:solidFill>
                  <a:schemeClr val="dk1"/>
                </a:solidFill>
              </a:rPr>
              <a:t>enhance recruitment accuracy</a:t>
            </a:r>
            <a:r>
              <a:rPr lang="en">
                <a:solidFill>
                  <a:schemeClr val="dk1"/>
                </a:solidFill>
              </a:rPr>
              <a:t>, by finding not just good players, but the </a:t>
            </a:r>
            <a:r>
              <a:rPr i="1" lang="en">
                <a:solidFill>
                  <a:schemeClr val="dk1"/>
                </a:solidFill>
              </a:rPr>
              <a:t>right</a:t>
            </a:r>
            <a:r>
              <a:rPr lang="en">
                <a:solidFill>
                  <a:schemeClr val="dk1"/>
                </a:solidFill>
              </a:rPr>
              <a:t> players.”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8dac8ecab3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8dac8ecab3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“Our approach follows a simple five-step pipeline.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with data collection, pulling performance, market, and contextual data from reliable APIs.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came </a:t>
            </a:r>
            <a:r>
              <a:rPr b="1" lang="en"/>
              <a:t>preprocessing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to make fair comparisons</a:t>
            </a:r>
            <a:r>
              <a:rPr lang="en"/>
              <a:t>— cleaning missing values, normalizing everything per 90 minutes, and exploding the data to account for players who play multiple positions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b="1" lang="en"/>
              <a:t>engineered features </a:t>
            </a:r>
            <a:r>
              <a:rPr lang="en"/>
              <a:t>like expected assists, progressive passes, and shot-creating actions, as well as mapping out a players million-euro market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measured players positional success through complex scatter </a:t>
            </a:r>
            <a:r>
              <a:rPr b="1" lang="en"/>
              <a:t>plots</a:t>
            </a:r>
            <a:r>
              <a:rPr lang="en"/>
              <a:t>, spider graphs, heatmaps and market value trends to reveal </a:t>
            </a:r>
            <a:r>
              <a:rPr b="1" lang="en"/>
              <a:t>standout players.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finally, we </a:t>
            </a:r>
            <a:r>
              <a:rPr b="1" lang="en"/>
              <a:t>discovered</a:t>
            </a:r>
            <a:r>
              <a:rPr lang="en"/>
              <a:t> our star players and their close </a:t>
            </a:r>
            <a:r>
              <a:rPr lang="en"/>
              <a:t>second</a:t>
            </a:r>
            <a:r>
              <a:rPr lang="en"/>
              <a:t> which we turned into </a:t>
            </a:r>
            <a:r>
              <a:rPr b="1" lang="en"/>
              <a:t>actionable recommendations for clubs.”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8dac8ecab3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8dac8ecab3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 - include source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“We used three major sources that complement each other perfectly.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FBref</a:t>
            </a:r>
            <a:r>
              <a:rPr lang="en">
                <a:solidFill>
                  <a:schemeClr val="dk1"/>
                </a:solidFill>
              </a:rPr>
              <a:t>, powered by StatsBomb data, gives detailed match and player metrics across top leagues.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Understat</a:t>
            </a:r>
            <a:r>
              <a:rPr lang="en">
                <a:solidFill>
                  <a:schemeClr val="dk1"/>
                </a:solidFill>
              </a:rPr>
              <a:t> provides expected goals and advanced stats — the core of modern performance analysis.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</a:t>
            </a:r>
            <a:r>
              <a:rPr b="1" lang="en">
                <a:solidFill>
                  <a:schemeClr val="dk1"/>
                </a:solidFill>
              </a:rPr>
              <a:t>Transfermarkt</a:t>
            </a:r>
            <a:r>
              <a:rPr lang="en">
                <a:solidFill>
                  <a:schemeClr val="dk1"/>
                </a:solidFill>
              </a:rPr>
              <a:t> brings in market value, contracts, and age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Together, they give us a full 360-degree view of every player — performance, efficiency, and value.”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dac8ecab3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dac8ecab3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7b54da5076d44a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e7b54da5076d44a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8db9533c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8db9533c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Alt 1">
  <p:cSld name="CUSTOM_7_1_1_1_1_1_1_1_1_1_1_1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225" y="1298200"/>
            <a:ext cx="2712000" cy="1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28225" y="4579187"/>
            <a:ext cx="7310400" cy="40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gtree Light"/>
              <a:buNone/>
              <a:defRPr sz="80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228225" y="2260925"/>
            <a:ext cx="5340300" cy="2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189618" y="1545733"/>
            <a:ext cx="8278500" cy="1444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2406900" cy="240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7172525" y="0"/>
            <a:ext cx="1971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3809850" y="1269500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3154650" y="3495050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3"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4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5" type="title"/>
          </p:nvPr>
        </p:nvSpPr>
        <p:spPr>
          <a:xfrm>
            <a:off x="3809850" y="1714600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6" type="title"/>
          </p:nvPr>
        </p:nvSpPr>
        <p:spPr>
          <a:xfrm>
            <a:off x="3809850" y="2159700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7" type="title"/>
          </p:nvPr>
        </p:nvSpPr>
        <p:spPr>
          <a:xfrm>
            <a:off x="3809850" y="2593988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8" type="title"/>
          </p:nvPr>
        </p:nvSpPr>
        <p:spPr>
          <a:xfrm>
            <a:off x="3809850" y="3036613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9" type="title"/>
          </p:nvPr>
        </p:nvSpPr>
        <p:spPr>
          <a:xfrm>
            <a:off x="3809850" y="3479238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3" type="title"/>
          </p:nvPr>
        </p:nvSpPr>
        <p:spPr>
          <a:xfrm>
            <a:off x="3154650" y="3049925"/>
            <a:ext cx="592800" cy="3681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4" type="title"/>
          </p:nvPr>
        </p:nvSpPr>
        <p:spPr>
          <a:xfrm>
            <a:off x="3154650" y="2604813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5" type="title"/>
          </p:nvPr>
        </p:nvSpPr>
        <p:spPr>
          <a:xfrm>
            <a:off x="3154650" y="2159700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6" type="title"/>
          </p:nvPr>
        </p:nvSpPr>
        <p:spPr>
          <a:xfrm>
            <a:off x="3154650" y="1714588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7" type="title"/>
          </p:nvPr>
        </p:nvSpPr>
        <p:spPr>
          <a:xfrm>
            <a:off x="3154650" y="1269488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8" type="title"/>
          </p:nvPr>
        </p:nvSpPr>
        <p:spPr>
          <a:xfrm>
            <a:off x="228600" y="457200"/>
            <a:ext cx="5762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- Alt 1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>
            <p:ph idx="2" type="pic"/>
          </p:nvPr>
        </p:nvSpPr>
        <p:spPr>
          <a:xfrm>
            <a:off x="0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6"/>
          <p:cNvSpPr/>
          <p:nvPr>
            <p:ph idx="3" type="pic"/>
          </p:nvPr>
        </p:nvSpPr>
        <p:spPr>
          <a:xfrm>
            <a:off x="3044117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6"/>
          <p:cNvSpPr/>
          <p:nvPr>
            <p:ph idx="4" type="pic"/>
          </p:nvPr>
        </p:nvSpPr>
        <p:spPr>
          <a:xfrm>
            <a:off x="6088233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28675" y="33378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title"/>
          </p:nvPr>
        </p:nvSpPr>
        <p:spPr>
          <a:xfrm>
            <a:off x="228675" y="35511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28675" y="4256750"/>
            <a:ext cx="2660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86" name="Google Shape;86;p16"/>
          <p:cNvSpPr txBox="1"/>
          <p:nvPr>
            <p:ph idx="6" type="title"/>
          </p:nvPr>
        </p:nvSpPr>
        <p:spPr>
          <a:xfrm>
            <a:off x="3235367" y="33378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7" type="title"/>
          </p:nvPr>
        </p:nvSpPr>
        <p:spPr>
          <a:xfrm>
            <a:off x="3235367" y="35511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8" type="body"/>
          </p:nvPr>
        </p:nvSpPr>
        <p:spPr>
          <a:xfrm>
            <a:off x="3241214" y="4256750"/>
            <a:ext cx="2660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9" type="title"/>
          </p:nvPr>
        </p:nvSpPr>
        <p:spPr>
          <a:xfrm>
            <a:off x="6279483" y="33378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3" type="title"/>
          </p:nvPr>
        </p:nvSpPr>
        <p:spPr>
          <a:xfrm>
            <a:off x="6279483" y="35511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4" type="body"/>
          </p:nvPr>
        </p:nvSpPr>
        <p:spPr>
          <a:xfrm>
            <a:off x="6285328" y="4256750"/>
            <a:ext cx="2660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- Alt 2">
  <p:cSld name="CUSTOM_1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 rot="-2700000">
            <a:off x="1338758" y="-3230594"/>
            <a:ext cx="6464087" cy="6464087"/>
          </a:xfrm>
          <a:prstGeom prst="rtTriangle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228600" y="457200"/>
            <a:ext cx="62823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4" type="title"/>
          </p:nvPr>
        </p:nvSpPr>
        <p:spPr>
          <a:xfrm>
            <a:off x="339875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5" type="title"/>
          </p:nvPr>
        </p:nvSpPr>
        <p:spPr>
          <a:xfrm>
            <a:off x="339875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6" type="title"/>
          </p:nvPr>
        </p:nvSpPr>
        <p:spPr>
          <a:xfrm>
            <a:off x="1807977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7" type="title"/>
          </p:nvPr>
        </p:nvSpPr>
        <p:spPr>
          <a:xfrm>
            <a:off x="1807977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8" type="title"/>
          </p:nvPr>
        </p:nvSpPr>
        <p:spPr>
          <a:xfrm>
            <a:off x="3275545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9" type="title"/>
          </p:nvPr>
        </p:nvSpPr>
        <p:spPr>
          <a:xfrm>
            <a:off x="3275545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3" type="title"/>
          </p:nvPr>
        </p:nvSpPr>
        <p:spPr>
          <a:xfrm>
            <a:off x="4743373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4" type="title"/>
          </p:nvPr>
        </p:nvSpPr>
        <p:spPr>
          <a:xfrm>
            <a:off x="4743373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5" type="title"/>
          </p:nvPr>
        </p:nvSpPr>
        <p:spPr>
          <a:xfrm>
            <a:off x="6205996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6" type="title"/>
          </p:nvPr>
        </p:nvSpPr>
        <p:spPr>
          <a:xfrm>
            <a:off x="6205996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7" type="title"/>
          </p:nvPr>
        </p:nvSpPr>
        <p:spPr>
          <a:xfrm>
            <a:off x="7683660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8" type="title"/>
          </p:nvPr>
        </p:nvSpPr>
        <p:spPr>
          <a:xfrm>
            <a:off x="7683660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09" name="Google Shape;109;p17"/>
          <p:cNvSpPr/>
          <p:nvPr>
            <p:ph idx="19" type="pic"/>
          </p:nvPr>
        </p:nvSpPr>
        <p:spPr>
          <a:xfrm>
            <a:off x="1726022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110" name="Google Shape;110;p17"/>
          <p:cNvSpPr/>
          <p:nvPr>
            <p:ph idx="20" type="pic"/>
          </p:nvPr>
        </p:nvSpPr>
        <p:spPr>
          <a:xfrm>
            <a:off x="3194345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111" name="Google Shape;111;p17"/>
          <p:cNvSpPr/>
          <p:nvPr>
            <p:ph idx="21" type="pic"/>
          </p:nvPr>
        </p:nvSpPr>
        <p:spPr>
          <a:xfrm>
            <a:off x="4662668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112" name="Google Shape;112;p17"/>
          <p:cNvSpPr/>
          <p:nvPr>
            <p:ph idx="22" type="pic"/>
          </p:nvPr>
        </p:nvSpPr>
        <p:spPr>
          <a:xfrm>
            <a:off x="6130990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113" name="Google Shape;113;p17"/>
          <p:cNvSpPr/>
          <p:nvPr>
            <p:ph idx="23" type="pic"/>
          </p:nvPr>
        </p:nvSpPr>
        <p:spPr>
          <a:xfrm>
            <a:off x="7599313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114" name="Google Shape;114;p17"/>
          <p:cNvSpPr/>
          <p:nvPr>
            <p:ph idx="24" type="pic"/>
          </p:nvPr>
        </p:nvSpPr>
        <p:spPr>
          <a:xfrm>
            <a:off x="257700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8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3" type="title"/>
          </p:nvPr>
        </p:nvSpPr>
        <p:spPr>
          <a:xfrm>
            <a:off x="228600" y="457200"/>
            <a:ext cx="42966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8_1_1_1_1_1_1_1_1_1_1_1_1_1_1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0" y="0"/>
            <a:ext cx="2406900" cy="240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title"/>
          </p:nvPr>
        </p:nvSpPr>
        <p:spPr>
          <a:xfrm>
            <a:off x="228600" y="457200"/>
            <a:ext cx="34326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pic>
        <p:nvPicPr>
          <p:cNvPr descr="Free Images : landscape, nature, horizon, mountain, sky, night ..." id="123" name="Google Shape;123;p19"/>
          <p:cNvPicPr preferRelativeResize="0"/>
          <p:nvPr/>
        </p:nvPicPr>
        <p:blipFill rotWithShape="1">
          <a:blip r:embed="rId2">
            <a:alphaModFix/>
          </a:blip>
          <a:srcRect b="0" l="23232" r="29975" t="0"/>
          <a:stretch/>
        </p:blipFill>
        <p:spPr>
          <a:xfrm>
            <a:off x="7541887" y="0"/>
            <a:ext cx="16040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228950" y="1419750"/>
            <a:ext cx="5154900" cy="22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25" name="Google Shape;125;p19"/>
          <p:cNvSpPr/>
          <p:nvPr/>
        </p:nvSpPr>
        <p:spPr>
          <a:xfrm>
            <a:off x="6077650" y="0"/>
            <a:ext cx="1462200" cy="51435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8_1_1_1_1_1_1_1_1_1_1_1_1_1_1_1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0" y="0"/>
            <a:ext cx="3776100" cy="3776100"/>
          </a:xfrm>
          <a:prstGeom prst="rect">
            <a:avLst/>
          </a:prstGeom>
          <a:gradFill>
            <a:gsLst>
              <a:gs pos="0">
                <a:schemeClr val="accent6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8" name="Google Shape;128;p20"/>
          <p:cNvSpPr/>
          <p:nvPr/>
        </p:nvSpPr>
        <p:spPr>
          <a:xfrm rot="10800000">
            <a:off x="3156575" y="250"/>
            <a:ext cx="59835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102943" y="1042306"/>
            <a:ext cx="558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“</a:t>
            </a:r>
            <a:endParaRPr b="1" sz="7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3" type="title"/>
          </p:nvPr>
        </p:nvSpPr>
        <p:spPr>
          <a:xfrm>
            <a:off x="228600" y="457200"/>
            <a:ext cx="29259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4102950" y="1631400"/>
            <a:ext cx="4089000" cy="22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subTitle"/>
          </p:nvPr>
        </p:nvSpPr>
        <p:spPr>
          <a:xfrm>
            <a:off x="228600" y="3967700"/>
            <a:ext cx="23364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35" name="Google Shape;135;p20"/>
          <p:cNvSpPr/>
          <p:nvPr>
            <p:ph idx="5" type="pic"/>
          </p:nvPr>
        </p:nvSpPr>
        <p:spPr>
          <a:xfrm>
            <a:off x="228800" y="1707600"/>
            <a:ext cx="1951200" cy="20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2">
  <p:cSld name="CUSTOM_8_1_1_1_1_1_1_1_1_1_1_1_1_1_1_1_1_1_1_1_1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 rot="-5400000">
            <a:off x="3054300" y="1196700"/>
            <a:ext cx="3946800" cy="39468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8" name="Google Shape;138;p21"/>
          <p:cNvSpPr/>
          <p:nvPr/>
        </p:nvSpPr>
        <p:spPr>
          <a:xfrm rot="5400000">
            <a:off x="6262500" y="0"/>
            <a:ext cx="2881500" cy="28815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9" name="Google Shape;139;p21"/>
          <p:cNvSpPr/>
          <p:nvPr>
            <p:ph idx="2" type="pic"/>
          </p:nvPr>
        </p:nvSpPr>
        <p:spPr>
          <a:xfrm>
            <a:off x="0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1"/>
          <p:cNvSpPr txBox="1"/>
          <p:nvPr/>
        </p:nvSpPr>
        <p:spPr>
          <a:xfrm>
            <a:off x="3455693" y="228206"/>
            <a:ext cx="558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“</a:t>
            </a:r>
            <a:endParaRPr b="1" sz="7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3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4" type="title"/>
          </p:nvPr>
        </p:nvSpPr>
        <p:spPr>
          <a:xfrm>
            <a:off x="228600" y="3429000"/>
            <a:ext cx="3432600" cy="2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3455700" y="817300"/>
            <a:ext cx="4959300" cy="22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45" name="Google Shape;145;p21"/>
          <p:cNvSpPr txBox="1"/>
          <p:nvPr>
            <p:ph idx="5" type="subTitle"/>
          </p:nvPr>
        </p:nvSpPr>
        <p:spPr>
          <a:xfrm>
            <a:off x="228600" y="3739100"/>
            <a:ext cx="23364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3">
  <p:cSld name="CUSTOM_8_1_1_1_1_1_1_1_1_1_1_1_1_1_1_1_1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0" y="0"/>
            <a:ext cx="3776100" cy="3776100"/>
          </a:xfrm>
          <a:prstGeom prst="rect">
            <a:avLst/>
          </a:prstGeom>
          <a:gradFill>
            <a:gsLst>
              <a:gs pos="0">
                <a:schemeClr val="accent6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8" name="Google Shape;148;p22"/>
          <p:cNvSpPr/>
          <p:nvPr/>
        </p:nvSpPr>
        <p:spPr>
          <a:xfrm rot="10800000">
            <a:off x="4619975" y="250"/>
            <a:ext cx="45201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3" type="title"/>
          </p:nvPr>
        </p:nvSpPr>
        <p:spPr>
          <a:xfrm>
            <a:off x="228600" y="457200"/>
            <a:ext cx="34326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230075" y="882000"/>
            <a:ext cx="3716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4" type="body"/>
          </p:nvPr>
        </p:nvSpPr>
        <p:spPr>
          <a:xfrm>
            <a:off x="230075" y="3492500"/>
            <a:ext cx="3462600" cy="71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54" name="Google Shape;154;p22"/>
          <p:cNvSpPr/>
          <p:nvPr>
            <p:ph idx="5" type="pic"/>
          </p:nvPr>
        </p:nvSpPr>
        <p:spPr>
          <a:xfrm>
            <a:off x="5520400" y="921875"/>
            <a:ext cx="2724900" cy="329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8_1_1_1_1_1_1_1_1_1_1_1_1_1_1_1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 rot="8100000">
            <a:off x="1338758" y="1905656"/>
            <a:ext cx="6464087" cy="6464087"/>
          </a:xfrm>
          <a:prstGeom prst="rtTriangle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57" name="Google Shape;157;p23"/>
          <p:cNvSpPr/>
          <p:nvPr/>
        </p:nvSpPr>
        <p:spPr>
          <a:xfrm rot="-2700000">
            <a:off x="3109572" y="-1459928"/>
            <a:ext cx="2922755" cy="2922755"/>
          </a:xfrm>
          <a:prstGeom prst="rtTriangle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230075" y="1548047"/>
            <a:ext cx="46539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3" type="title"/>
          </p:nvPr>
        </p:nvSpPr>
        <p:spPr>
          <a:xfrm>
            <a:off x="228600" y="1960022"/>
            <a:ext cx="7224600" cy="12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USTOM_8_1_1_1_1_1_1_1_1_1_1_1_1_1_1_1_1_1_1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1638400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7" name="Google Shape;167;p24"/>
          <p:cNvSpPr txBox="1"/>
          <p:nvPr>
            <p:ph idx="4" type="subTitle"/>
          </p:nvPr>
        </p:nvSpPr>
        <p:spPr>
          <a:xfrm>
            <a:off x="3099713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8" name="Google Shape;168;p24"/>
          <p:cNvSpPr txBox="1"/>
          <p:nvPr>
            <p:ph idx="5" type="subTitle"/>
          </p:nvPr>
        </p:nvSpPr>
        <p:spPr>
          <a:xfrm>
            <a:off x="4563613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9" name="Google Shape;169;p24"/>
          <p:cNvSpPr txBox="1"/>
          <p:nvPr>
            <p:ph idx="6" type="subTitle"/>
          </p:nvPr>
        </p:nvSpPr>
        <p:spPr>
          <a:xfrm>
            <a:off x="6024925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0" name="Google Shape;170;p24"/>
          <p:cNvSpPr txBox="1"/>
          <p:nvPr>
            <p:ph idx="7" type="subTitle"/>
          </p:nvPr>
        </p:nvSpPr>
        <p:spPr>
          <a:xfrm>
            <a:off x="7521175" y="1547546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1" name="Google Shape;171;p24"/>
          <p:cNvSpPr txBox="1"/>
          <p:nvPr>
            <p:ph idx="8" type="subTitle"/>
          </p:nvPr>
        </p:nvSpPr>
        <p:spPr>
          <a:xfrm>
            <a:off x="381000" y="2131483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2" name="Google Shape;172;p24"/>
          <p:cNvSpPr txBox="1"/>
          <p:nvPr>
            <p:ph idx="9" type="subTitle"/>
          </p:nvPr>
        </p:nvSpPr>
        <p:spPr>
          <a:xfrm>
            <a:off x="381000" y="2687933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3" name="Google Shape;173;p24"/>
          <p:cNvSpPr txBox="1"/>
          <p:nvPr>
            <p:ph idx="13" type="subTitle"/>
          </p:nvPr>
        </p:nvSpPr>
        <p:spPr>
          <a:xfrm>
            <a:off x="381000" y="323860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4" name="Google Shape;174;p24"/>
          <p:cNvSpPr txBox="1"/>
          <p:nvPr>
            <p:ph idx="14" type="subTitle"/>
          </p:nvPr>
        </p:nvSpPr>
        <p:spPr>
          <a:xfrm>
            <a:off x="381000" y="379505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5" name="Google Shape;175;p24"/>
          <p:cNvSpPr txBox="1"/>
          <p:nvPr>
            <p:ph idx="15" type="subTitle"/>
          </p:nvPr>
        </p:nvSpPr>
        <p:spPr>
          <a:xfrm>
            <a:off x="381000" y="435150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8_1_1_1_1_1_1_1_1_1_1_1_1_1_1_1_1_1_1_1_1_1_1_1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 flipH="1">
            <a:off x="6286500" y="0"/>
            <a:ext cx="2857500" cy="28575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8" name="Google Shape;178;p25"/>
          <p:cNvSpPr/>
          <p:nvPr/>
        </p:nvSpPr>
        <p:spPr>
          <a:xfrm rot="10800000">
            <a:off x="0" y="250"/>
            <a:ext cx="45201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4903325" y="1072775"/>
            <a:ext cx="36816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03325" y="2018675"/>
            <a:ext cx="36816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3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83" name="Google Shape;183;p25"/>
          <p:cNvSpPr/>
          <p:nvPr>
            <p:ph idx="4" type="pic"/>
          </p:nvPr>
        </p:nvSpPr>
        <p:spPr>
          <a:xfrm>
            <a:off x="230075" y="457200"/>
            <a:ext cx="3681600" cy="23097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5"/>
          <p:cNvSpPr txBox="1"/>
          <p:nvPr>
            <p:ph idx="5" type="title"/>
          </p:nvPr>
        </p:nvSpPr>
        <p:spPr>
          <a:xfrm>
            <a:off x="230075" y="2993600"/>
            <a:ext cx="36816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6" type="body"/>
          </p:nvPr>
        </p:nvSpPr>
        <p:spPr>
          <a:xfrm>
            <a:off x="230075" y="3515700"/>
            <a:ext cx="3681600" cy="91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6" name="Google Shape;186;p25"/>
          <p:cNvSpPr txBox="1"/>
          <p:nvPr>
            <p:ph idx="7" type="body"/>
          </p:nvPr>
        </p:nvSpPr>
        <p:spPr>
          <a:xfrm>
            <a:off x="4903325" y="2964575"/>
            <a:ext cx="3681600" cy="4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7" name="Google Shape;187;p25"/>
          <p:cNvSpPr txBox="1"/>
          <p:nvPr>
            <p:ph idx="8" type="subTitle"/>
          </p:nvPr>
        </p:nvSpPr>
        <p:spPr>
          <a:xfrm>
            <a:off x="4903325" y="2653700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9" type="subTitle"/>
          </p:nvPr>
        </p:nvSpPr>
        <p:spPr>
          <a:xfrm>
            <a:off x="4903325" y="1707800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13" type="subTitle"/>
          </p:nvPr>
        </p:nvSpPr>
        <p:spPr>
          <a:xfrm>
            <a:off x="4903325" y="761900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ards">
  <p:cSld name="CUSTOM_8_1_1_1_1_1_1_1_1_1_1_1_1_1_1_1_1_1_1_1_1_1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228600" y="882000"/>
            <a:ext cx="2514300" cy="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95" name="Google Shape;195;p26"/>
          <p:cNvSpPr txBox="1"/>
          <p:nvPr>
            <p:ph idx="4" type="subTitle"/>
          </p:nvPr>
        </p:nvSpPr>
        <p:spPr>
          <a:xfrm>
            <a:off x="343325" y="2026000"/>
            <a:ext cx="2362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96" name="Google Shape;196;p26"/>
          <p:cNvSpPr txBox="1"/>
          <p:nvPr>
            <p:ph idx="5" type="subTitle"/>
          </p:nvPr>
        </p:nvSpPr>
        <p:spPr>
          <a:xfrm>
            <a:off x="4733675" y="2026000"/>
            <a:ext cx="2362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8_1_1_1_1_1_1_1_1_1_1_1_1_1_1_1_1_1_1_1_1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4637600" y="432627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01" name="Google Shape;201;p27"/>
          <p:cNvSpPr txBox="1"/>
          <p:nvPr>
            <p:ph idx="3" type="subTitle"/>
          </p:nvPr>
        </p:nvSpPr>
        <p:spPr>
          <a:xfrm>
            <a:off x="1603898" y="4342896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2" name="Google Shape;202;p27"/>
          <p:cNvSpPr txBox="1"/>
          <p:nvPr>
            <p:ph idx="4" type="subTitle"/>
          </p:nvPr>
        </p:nvSpPr>
        <p:spPr>
          <a:xfrm>
            <a:off x="330825" y="4189325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5" type="body"/>
          </p:nvPr>
        </p:nvSpPr>
        <p:spPr>
          <a:xfrm>
            <a:off x="4637600" y="332264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04" name="Google Shape;204;p27"/>
          <p:cNvSpPr txBox="1"/>
          <p:nvPr>
            <p:ph idx="6" type="subTitle"/>
          </p:nvPr>
        </p:nvSpPr>
        <p:spPr>
          <a:xfrm>
            <a:off x="1603898" y="3339267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5" name="Google Shape;205;p27"/>
          <p:cNvSpPr txBox="1"/>
          <p:nvPr>
            <p:ph idx="7" type="subTitle"/>
          </p:nvPr>
        </p:nvSpPr>
        <p:spPr>
          <a:xfrm>
            <a:off x="330825" y="3185695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8" type="body"/>
          </p:nvPr>
        </p:nvSpPr>
        <p:spPr>
          <a:xfrm>
            <a:off x="4637600" y="234198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07" name="Google Shape;207;p27"/>
          <p:cNvSpPr txBox="1"/>
          <p:nvPr>
            <p:ph idx="9" type="subTitle"/>
          </p:nvPr>
        </p:nvSpPr>
        <p:spPr>
          <a:xfrm>
            <a:off x="1603898" y="2358608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8" name="Google Shape;208;p27"/>
          <p:cNvSpPr txBox="1"/>
          <p:nvPr>
            <p:ph idx="13" type="subTitle"/>
          </p:nvPr>
        </p:nvSpPr>
        <p:spPr>
          <a:xfrm>
            <a:off x="330825" y="2205037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4" type="body"/>
          </p:nvPr>
        </p:nvSpPr>
        <p:spPr>
          <a:xfrm>
            <a:off x="4637600" y="136132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10" name="Google Shape;210;p27"/>
          <p:cNvSpPr txBox="1"/>
          <p:nvPr>
            <p:ph idx="15" type="subTitle"/>
          </p:nvPr>
        </p:nvSpPr>
        <p:spPr>
          <a:xfrm>
            <a:off x="1603898" y="1377949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1" name="Google Shape;211;p27"/>
          <p:cNvSpPr txBox="1"/>
          <p:nvPr>
            <p:ph idx="16" type="subTitle"/>
          </p:nvPr>
        </p:nvSpPr>
        <p:spPr>
          <a:xfrm>
            <a:off x="330825" y="1224378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17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ards">
  <p:cSld name="CUSTOM_8_1_1_1_1_1_1_1_1_1_1_1_1_1_1_1_1_1_1_1_1_1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316788" y="1516150"/>
            <a:ext cx="25131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15" name="Google Shape;215;p28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3" type="subTitle"/>
          </p:nvPr>
        </p:nvSpPr>
        <p:spPr>
          <a:xfrm>
            <a:off x="355609" y="549950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8" name="Google Shape;218;p28"/>
          <p:cNvSpPr txBox="1"/>
          <p:nvPr>
            <p:ph idx="4" type="body"/>
          </p:nvPr>
        </p:nvSpPr>
        <p:spPr>
          <a:xfrm>
            <a:off x="387450" y="1516150"/>
            <a:ext cx="25131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19" name="Google Shape;219;p28"/>
          <p:cNvSpPr txBox="1"/>
          <p:nvPr>
            <p:ph idx="5" type="subTitle"/>
          </p:nvPr>
        </p:nvSpPr>
        <p:spPr>
          <a:xfrm>
            <a:off x="3284965" y="549950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0" name="Google Shape;220;p28"/>
          <p:cNvSpPr txBox="1"/>
          <p:nvPr>
            <p:ph idx="6" type="subTitle"/>
          </p:nvPr>
        </p:nvSpPr>
        <p:spPr>
          <a:xfrm>
            <a:off x="6213059" y="560550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1" name="Google Shape;221;p28"/>
          <p:cNvSpPr txBox="1"/>
          <p:nvPr>
            <p:ph idx="7" type="body"/>
          </p:nvPr>
        </p:nvSpPr>
        <p:spPr>
          <a:xfrm>
            <a:off x="6244900" y="1526750"/>
            <a:ext cx="25131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2">
  <p:cSld name="CUSTOM_8_1_1_1_1_1_1_1_1_1_1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 rot="10800000">
            <a:off x="-25" y="250"/>
            <a:ext cx="30669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230934" y="1805263"/>
            <a:ext cx="37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🡖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3" type="title"/>
          </p:nvPr>
        </p:nvSpPr>
        <p:spPr>
          <a:xfrm>
            <a:off x="230937" y="1593450"/>
            <a:ext cx="237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230938" y="2041800"/>
            <a:ext cx="2378700" cy="9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29" name="Google Shape;229;p29"/>
          <p:cNvSpPr txBox="1"/>
          <p:nvPr>
            <p:ph idx="4" type="body"/>
          </p:nvPr>
        </p:nvSpPr>
        <p:spPr>
          <a:xfrm>
            <a:off x="3439371" y="907600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30" name="Google Shape;230;p29"/>
          <p:cNvSpPr txBox="1"/>
          <p:nvPr>
            <p:ph idx="5" type="subTitle"/>
          </p:nvPr>
        </p:nvSpPr>
        <p:spPr>
          <a:xfrm>
            <a:off x="3439363" y="618975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6" type="body"/>
          </p:nvPr>
        </p:nvSpPr>
        <p:spPr>
          <a:xfrm>
            <a:off x="3439371" y="2532294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32" name="Google Shape;232;p29"/>
          <p:cNvSpPr txBox="1"/>
          <p:nvPr>
            <p:ph idx="7" type="subTitle"/>
          </p:nvPr>
        </p:nvSpPr>
        <p:spPr>
          <a:xfrm>
            <a:off x="3439363" y="2243669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8" type="body"/>
          </p:nvPr>
        </p:nvSpPr>
        <p:spPr>
          <a:xfrm>
            <a:off x="6313271" y="907600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34" name="Google Shape;234;p29"/>
          <p:cNvSpPr txBox="1"/>
          <p:nvPr>
            <p:ph idx="9" type="subTitle"/>
          </p:nvPr>
        </p:nvSpPr>
        <p:spPr>
          <a:xfrm>
            <a:off x="6313263" y="618975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35" name="Google Shape;235;p29"/>
          <p:cNvSpPr txBox="1"/>
          <p:nvPr>
            <p:ph idx="13" type="body"/>
          </p:nvPr>
        </p:nvSpPr>
        <p:spPr>
          <a:xfrm>
            <a:off x="6313271" y="2532294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36" name="Google Shape;236;p29"/>
          <p:cNvSpPr txBox="1"/>
          <p:nvPr>
            <p:ph idx="14" type="subTitle"/>
          </p:nvPr>
        </p:nvSpPr>
        <p:spPr>
          <a:xfrm>
            <a:off x="6313263" y="2243669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37" name="Google Shape;237;p29"/>
          <p:cNvSpPr txBox="1"/>
          <p:nvPr>
            <p:ph idx="15" type="body"/>
          </p:nvPr>
        </p:nvSpPr>
        <p:spPr>
          <a:xfrm>
            <a:off x="230650" y="3875100"/>
            <a:ext cx="2378700" cy="91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8" name="Google Shape;238;p29"/>
          <p:cNvSpPr/>
          <p:nvPr>
            <p:ph idx="16" type="pic"/>
          </p:nvPr>
        </p:nvSpPr>
        <p:spPr>
          <a:xfrm>
            <a:off x="230350" y="457200"/>
            <a:ext cx="853200" cy="103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">
  <p:cSld name="CUSTOM_1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/>
          <p:nvPr/>
        </p:nvSpPr>
        <p:spPr>
          <a:xfrm rot="-2700000">
            <a:off x="1338758" y="-3230594"/>
            <a:ext cx="6464087" cy="6464087"/>
          </a:xfrm>
          <a:prstGeom prst="rtTriangle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9pPr>
          </a:lstStyle>
          <a:p/>
        </p:txBody>
      </p:sp>
      <p:sp>
        <p:nvSpPr>
          <p:cNvPr id="242" name="Google Shape;242;p30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9pPr>
          </a:lstStyle>
          <a:p/>
        </p:txBody>
      </p:sp>
      <p:sp>
        <p:nvSpPr>
          <p:cNvPr id="243" name="Google Shape;243;p30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429350" y="180150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45" name="Google Shape;245;p30"/>
          <p:cNvSpPr txBox="1"/>
          <p:nvPr>
            <p:ph idx="4" type="subTitle"/>
          </p:nvPr>
        </p:nvSpPr>
        <p:spPr>
          <a:xfrm>
            <a:off x="429350" y="128600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6" name="Google Shape;246;p30"/>
          <p:cNvSpPr txBox="1"/>
          <p:nvPr>
            <p:ph idx="5" type="body"/>
          </p:nvPr>
        </p:nvSpPr>
        <p:spPr>
          <a:xfrm>
            <a:off x="4833813" y="180150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47" name="Google Shape;247;p30"/>
          <p:cNvSpPr txBox="1"/>
          <p:nvPr>
            <p:ph idx="6" type="subTitle"/>
          </p:nvPr>
        </p:nvSpPr>
        <p:spPr>
          <a:xfrm>
            <a:off x="4833813" y="128600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48" name="Google Shape;248;p30"/>
          <p:cNvSpPr txBox="1"/>
          <p:nvPr>
            <p:ph idx="7" type="body"/>
          </p:nvPr>
        </p:nvSpPr>
        <p:spPr>
          <a:xfrm>
            <a:off x="2631588" y="236065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49" name="Google Shape;249;p30"/>
          <p:cNvSpPr txBox="1"/>
          <p:nvPr>
            <p:ph idx="8" type="subTitle"/>
          </p:nvPr>
        </p:nvSpPr>
        <p:spPr>
          <a:xfrm>
            <a:off x="2631588" y="184515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50" name="Google Shape;250;p30"/>
          <p:cNvSpPr txBox="1"/>
          <p:nvPr>
            <p:ph idx="9" type="body"/>
          </p:nvPr>
        </p:nvSpPr>
        <p:spPr>
          <a:xfrm>
            <a:off x="7036075" y="236065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51" name="Google Shape;251;p30"/>
          <p:cNvSpPr txBox="1"/>
          <p:nvPr>
            <p:ph idx="13" type="subTitle"/>
          </p:nvPr>
        </p:nvSpPr>
        <p:spPr>
          <a:xfrm>
            <a:off x="7036075" y="184515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">
  <p:cSld name="CUSTOM_8_1_1_1_1_1_1_1_1_1_1_1_1_1_1_1_1_1_1_1_1_1_1_1_1_1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>
            <a:off x="0" y="0"/>
            <a:ext cx="3177300" cy="31773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37797" y="1044075"/>
            <a:ext cx="2839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57" name="Google Shape;257;p31"/>
          <p:cNvSpPr txBox="1"/>
          <p:nvPr>
            <p:ph idx="3" type="body"/>
          </p:nvPr>
        </p:nvSpPr>
        <p:spPr>
          <a:xfrm>
            <a:off x="5967566" y="1044075"/>
            <a:ext cx="28557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58" name="Google Shape;258;p31"/>
          <p:cNvSpPr txBox="1"/>
          <p:nvPr>
            <p:ph idx="4" type="body"/>
          </p:nvPr>
        </p:nvSpPr>
        <p:spPr>
          <a:xfrm>
            <a:off x="321474" y="3385428"/>
            <a:ext cx="2839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59" name="Google Shape;259;p31"/>
          <p:cNvSpPr txBox="1"/>
          <p:nvPr>
            <p:ph idx="5" type="body"/>
          </p:nvPr>
        </p:nvSpPr>
        <p:spPr>
          <a:xfrm>
            <a:off x="5951149" y="3385428"/>
            <a:ext cx="28557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60" name="Google Shape;260;p31"/>
          <p:cNvSpPr txBox="1"/>
          <p:nvPr>
            <p:ph idx="6" type="subTitle"/>
          </p:nvPr>
        </p:nvSpPr>
        <p:spPr>
          <a:xfrm>
            <a:off x="3505113" y="200547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1" name="Google Shape;261;p31"/>
          <p:cNvSpPr txBox="1"/>
          <p:nvPr>
            <p:ph idx="7" type="subTitle"/>
          </p:nvPr>
        </p:nvSpPr>
        <p:spPr>
          <a:xfrm>
            <a:off x="4638638" y="200547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2" name="Google Shape;262;p31"/>
          <p:cNvSpPr txBox="1"/>
          <p:nvPr>
            <p:ph idx="8" type="subTitle"/>
          </p:nvPr>
        </p:nvSpPr>
        <p:spPr>
          <a:xfrm>
            <a:off x="3505525" y="296582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3" name="Google Shape;263;p31"/>
          <p:cNvSpPr txBox="1"/>
          <p:nvPr>
            <p:ph idx="9" type="subTitle"/>
          </p:nvPr>
        </p:nvSpPr>
        <p:spPr>
          <a:xfrm>
            <a:off x="4639050" y="296582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4" name="Google Shape;264;p31"/>
          <p:cNvSpPr txBox="1"/>
          <p:nvPr>
            <p:ph idx="13" type="subTitle"/>
          </p:nvPr>
        </p:nvSpPr>
        <p:spPr>
          <a:xfrm>
            <a:off x="4319044" y="2485650"/>
            <a:ext cx="5067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5" name="Google Shape;265;p31"/>
          <p:cNvSpPr txBox="1"/>
          <p:nvPr>
            <p:ph idx="14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- Alt 1">
  <p:cSld name="CUSTOM_8_1_1_1_1_1_1_1_1_1_1_1_1_1_1_1_1_1_1_1_1_1_1_1_1_1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 flipH="1" rot="5400000">
            <a:off x="6563025" y="657900"/>
            <a:ext cx="1358100" cy="37926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68" name="Google Shape;268;p32"/>
          <p:cNvSpPr/>
          <p:nvPr/>
        </p:nvSpPr>
        <p:spPr>
          <a:xfrm rot="5400000">
            <a:off x="580600" y="1292250"/>
            <a:ext cx="1358100" cy="25239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descr="A landscape shot of a marshland at dusk. " id="269" name="Google Shape;269;p32"/>
          <p:cNvPicPr preferRelativeResize="0"/>
          <p:nvPr/>
        </p:nvPicPr>
        <p:blipFill rotWithShape="1">
          <a:blip r:embed="rId2">
            <a:alphaModFix/>
          </a:blip>
          <a:srcRect b="14406" l="0" r="0" t="14413"/>
          <a:stretch/>
        </p:blipFill>
        <p:spPr>
          <a:xfrm>
            <a:off x="2517525" y="1875150"/>
            <a:ext cx="2822973" cy="1350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272950" y="25581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71" name="Google Shape;271;p32"/>
          <p:cNvSpPr txBox="1"/>
          <p:nvPr>
            <p:ph idx="2" type="body"/>
          </p:nvPr>
        </p:nvSpPr>
        <p:spPr>
          <a:xfrm>
            <a:off x="1806550" y="25581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72" name="Google Shape;272;p32"/>
          <p:cNvSpPr txBox="1"/>
          <p:nvPr>
            <p:ph idx="3" type="body"/>
          </p:nvPr>
        </p:nvSpPr>
        <p:spPr>
          <a:xfrm>
            <a:off x="335425" y="1201925"/>
            <a:ext cx="11499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73" name="Google Shape;273;p32"/>
          <p:cNvSpPr txBox="1"/>
          <p:nvPr>
            <p:ph idx="4" type="body"/>
          </p:nvPr>
        </p:nvSpPr>
        <p:spPr>
          <a:xfrm>
            <a:off x="4721725" y="12297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74" name="Google Shape;274;p32"/>
          <p:cNvSpPr txBox="1"/>
          <p:nvPr>
            <p:ph idx="5" type="body"/>
          </p:nvPr>
        </p:nvSpPr>
        <p:spPr>
          <a:xfrm>
            <a:off x="6193925" y="26235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3273038" y="32699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806638" y="32699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335513" y="19137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8" name="Google Shape;278;p32"/>
          <p:cNvSpPr txBox="1"/>
          <p:nvPr>
            <p:ph idx="9" type="subTitle"/>
          </p:nvPr>
        </p:nvSpPr>
        <p:spPr>
          <a:xfrm>
            <a:off x="4721813" y="19415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9" name="Google Shape;279;p32"/>
          <p:cNvSpPr txBox="1"/>
          <p:nvPr>
            <p:ph idx="13" type="subTitle"/>
          </p:nvPr>
        </p:nvSpPr>
        <p:spPr>
          <a:xfrm>
            <a:off x="6194013" y="33353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80" name="Google Shape;280;p32"/>
          <p:cNvSpPr txBox="1"/>
          <p:nvPr>
            <p:ph idx="14" type="subTitle"/>
          </p:nvPr>
        </p:nvSpPr>
        <p:spPr>
          <a:xfrm>
            <a:off x="7658713" y="4312650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81" name="Google Shape;281;p32"/>
          <p:cNvSpPr txBox="1"/>
          <p:nvPr>
            <p:ph idx="15" type="body"/>
          </p:nvPr>
        </p:nvSpPr>
        <p:spPr>
          <a:xfrm>
            <a:off x="7658625" y="3600800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16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84" name="Google Shape;284;p32"/>
          <p:cNvSpPr txBox="1"/>
          <p:nvPr>
            <p:ph idx="17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- Alt 2">
  <p:cSld name="CUSTOM_8_1_1_1_1_1_1_1_1_1_1_1_1_1_1_1_1_1_1_1_1_1_1_1_1_1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/>
          <p:nvPr/>
        </p:nvSpPr>
        <p:spPr>
          <a:xfrm flipH="1">
            <a:off x="5961300" y="0"/>
            <a:ext cx="3177300" cy="31773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7" name="Google Shape;287;p33"/>
          <p:cNvSpPr/>
          <p:nvPr/>
        </p:nvSpPr>
        <p:spPr>
          <a:xfrm rot="5400000">
            <a:off x="3888975" y="-2016150"/>
            <a:ext cx="1358100" cy="9140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88" name="Google Shape;288;p33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9pPr>
          </a:lstStyle>
          <a:p/>
        </p:txBody>
      </p:sp>
      <p:sp>
        <p:nvSpPr>
          <p:cNvPr id="289" name="Google Shape;289;p33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90" name="Google Shape;290;p33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91" name="Google Shape;291;p33"/>
          <p:cNvSpPr txBox="1"/>
          <p:nvPr>
            <p:ph idx="1" type="subTitle"/>
          </p:nvPr>
        </p:nvSpPr>
        <p:spPr>
          <a:xfrm>
            <a:off x="486625" y="130702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3"/>
          <p:cNvSpPr txBox="1"/>
          <p:nvPr>
            <p:ph idx="4" type="body"/>
          </p:nvPr>
        </p:nvSpPr>
        <p:spPr>
          <a:xfrm>
            <a:off x="486650" y="1623430"/>
            <a:ext cx="2281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93" name="Google Shape;293;p33"/>
          <p:cNvSpPr txBox="1"/>
          <p:nvPr>
            <p:ph idx="5" type="subTitle"/>
          </p:nvPr>
        </p:nvSpPr>
        <p:spPr>
          <a:xfrm>
            <a:off x="3431225" y="166807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" name="Google Shape;294;p33"/>
          <p:cNvSpPr txBox="1"/>
          <p:nvPr>
            <p:ph idx="6" type="body"/>
          </p:nvPr>
        </p:nvSpPr>
        <p:spPr>
          <a:xfrm>
            <a:off x="3431250" y="1984480"/>
            <a:ext cx="2281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95" name="Google Shape;295;p33"/>
          <p:cNvSpPr txBox="1"/>
          <p:nvPr>
            <p:ph idx="7" type="subTitle"/>
          </p:nvPr>
        </p:nvSpPr>
        <p:spPr>
          <a:xfrm>
            <a:off x="6375825" y="130702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" name="Google Shape;296;p33"/>
          <p:cNvSpPr txBox="1"/>
          <p:nvPr>
            <p:ph idx="8" type="body"/>
          </p:nvPr>
        </p:nvSpPr>
        <p:spPr>
          <a:xfrm>
            <a:off x="6375850" y="1623430"/>
            <a:ext cx="2281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display - Alt 1">
  <p:cSld name="CUSTOM_8_1_1_1_1_1_1_1_1_1_1_1_1_1_1_1_1_1_1_1_1_1_1_1_1_1_1_1_1_1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7529650" y="250"/>
            <a:ext cx="16149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9" name="Google Shape;299;p34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00" name="Google Shape;300;p34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01" name="Google Shape;301;p34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230075" y="990150"/>
            <a:ext cx="36129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303" name="Google Shape;303;p34"/>
          <p:cNvSpPr txBox="1"/>
          <p:nvPr>
            <p:ph idx="4" type="subTitle"/>
          </p:nvPr>
        </p:nvSpPr>
        <p:spPr>
          <a:xfrm>
            <a:off x="228600" y="4156375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4" name="Google Shape;304;p34"/>
          <p:cNvSpPr txBox="1"/>
          <p:nvPr>
            <p:ph idx="5" type="subTitle"/>
          </p:nvPr>
        </p:nvSpPr>
        <p:spPr>
          <a:xfrm>
            <a:off x="230075" y="3582936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05" name="Google Shape;305;p34"/>
          <p:cNvSpPr txBox="1"/>
          <p:nvPr>
            <p:ph idx="6" type="subTitle"/>
          </p:nvPr>
        </p:nvSpPr>
        <p:spPr>
          <a:xfrm>
            <a:off x="1983338" y="4156375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6" name="Google Shape;306;p34"/>
          <p:cNvSpPr txBox="1"/>
          <p:nvPr>
            <p:ph idx="7" type="subTitle"/>
          </p:nvPr>
        </p:nvSpPr>
        <p:spPr>
          <a:xfrm>
            <a:off x="1984813" y="3582936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07" name="Google Shape;307;p34"/>
          <p:cNvSpPr txBox="1"/>
          <p:nvPr>
            <p:ph idx="8" type="subTitle"/>
          </p:nvPr>
        </p:nvSpPr>
        <p:spPr>
          <a:xfrm>
            <a:off x="3739563" y="4156375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8" name="Google Shape;308;p34"/>
          <p:cNvSpPr txBox="1"/>
          <p:nvPr>
            <p:ph idx="9" type="subTitle"/>
          </p:nvPr>
        </p:nvSpPr>
        <p:spPr>
          <a:xfrm>
            <a:off x="3741038" y="3582936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09" name="Google Shape;309;p34"/>
          <p:cNvSpPr txBox="1"/>
          <p:nvPr>
            <p:ph idx="13" type="subTitle"/>
          </p:nvPr>
        </p:nvSpPr>
        <p:spPr>
          <a:xfrm>
            <a:off x="228600" y="3211175"/>
            <a:ext cx="31302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0" name="Google Shape;310;p34"/>
          <p:cNvSpPr txBox="1"/>
          <p:nvPr>
            <p:ph idx="14" type="subTitle"/>
          </p:nvPr>
        </p:nvSpPr>
        <p:spPr>
          <a:xfrm>
            <a:off x="228600" y="2663863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1" name="Google Shape;311;p34"/>
          <p:cNvSpPr txBox="1"/>
          <p:nvPr>
            <p:ph idx="15" type="subTitle"/>
          </p:nvPr>
        </p:nvSpPr>
        <p:spPr>
          <a:xfrm>
            <a:off x="230075" y="2090424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12" name="Google Shape;312;p34"/>
          <p:cNvSpPr txBox="1"/>
          <p:nvPr>
            <p:ph idx="16" type="subTitle"/>
          </p:nvPr>
        </p:nvSpPr>
        <p:spPr>
          <a:xfrm>
            <a:off x="1983338" y="2663863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3" name="Google Shape;313;p34"/>
          <p:cNvSpPr txBox="1"/>
          <p:nvPr>
            <p:ph idx="17" type="subTitle"/>
          </p:nvPr>
        </p:nvSpPr>
        <p:spPr>
          <a:xfrm>
            <a:off x="1984813" y="2090424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14" name="Google Shape;314;p34"/>
          <p:cNvSpPr txBox="1"/>
          <p:nvPr>
            <p:ph idx="18" type="subTitle"/>
          </p:nvPr>
        </p:nvSpPr>
        <p:spPr>
          <a:xfrm>
            <a:off x="3739563" y="2663863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5" name="Google Shape;315;p34"/>
          <p:cNvSpPr txBox="1"/>
          <p:nvPr>
            <p:ph idx="19" type="subTitle"/>
          </p:nvPr>
        </p:nvSpPr>
        <p:spPr>
          <a:xfrm>
            <a:off x="3741038" y="2090424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20" type="subTitle"/>
          </p:nvPr>
        </p:nvSpPr>
        <p:spPr>
          <a:xfrm>
            <a:off x="228600" y="1718663"/>
            <a:ext cx="31302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Alt 1">
  <p:cSld name="CUSTOM_8_1_1_1_1_1_1_1_1_1_1_1_1_1_1_1_1_1_1_1_1_1_1_1_1_1_1_1_1_1_1_1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19" name="Google Shape;319;p35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228600" y="792994"/>
            <a:ext cx="3130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idx="4" type="subTitle"/>
          </p:nvPr>
        </p:nvSpPr>
        <p:spPr>
          <a:xfrm>
            <a:off x="419070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5" type="subTitle"/>
          </p:nvPr>
        </p:nvSpPr>
        <p:spPr>
          <a:xfrm>
            <a:off x="419075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6" type="subTitle"/>
          </p:nvPr>
        </p:nvSpPr>
        <p:spPr>
          <a:xfrm>
            <a:off x="419076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25" name="Google Shape;325;p35"/>
          <p:cNvSpPr txBox="1"/>
          <p:nvPr>
            <p:ph idx="7" type="subTitle"/>
          </p:nvPr>
        </p:nvSpPr>
        <p:spPr>
          <a:xfrm>
            <a:off x="2624407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8" type="subTitle"/>
          </p:nvPr>
        </p:nvSpPr>
        <p:spPr>
          <a:xfrm>
            <a:off x="2624413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9" type="subTitle"/>
          </p:nvPr>
        </p:nvSpPr>
        <p:spPr>
          <a:xfrm>
            <a:off x="2624413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13" type="subTitle"/>
          </p:nvPr>
        </p:nvSpPr>
        <p:spPr>
          <a:xfrm>
            <a:off x="4815495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14" type="subTitle"/>
          </p:nvPr>
        </p:nvSpPr>
        <p:spPr>
          <a:xfrm>
            <a:off x="4815500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30" name="Google Shape;330;p35"/>
          <p:cNvSpPr txBox="1"/>
          <p:nvPr>
            <p:ph idx="15" type="subTitle"/>
          </p:nvPr>
        </p:nvSpPr>
        <p:spPr>
          <a:xfrm>
            <a:off x="4815501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16" type="subTitle"/>
          </p:nvPr>
        </p:nvSpPr>
        <p:spPr>
          <a:xfrm>
            <a:off x="7006607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17" type="subTitle"/>
          </p:nvPr>
        </p:nvSpPr>
        <p:spPr>
          <a:xfrm>
            <a:off x="7006613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33" name="Google Shape;333;p35"/>
          <p:cNvSpPr txBox="1"/>
          <p:nvPr>
            <p:ph idx="18" type="subTitle"/>
          </p:nvPr>
        </p:nvSpPr>
        <p:spPr>
          <a:xfrm>
            <a:off x="7006613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display 2">
  <p:cSld name="CUSTOM_8_1_1_1_1_1_1_1_1_1_1_1_1_1_1_1_1_1_1_1_1_1_1_1_1_1_1_1_1_1_1_1_1_1_1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/>
          <p:nvPr/>
        </p:nvSpPr>
        <p:spPr>
          <a:xfrm rot="-5400000">
            <a:off x="0" y="816600"/>
            <a:ext cx="4326900" cy="432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6" name="Google Shape;336;p36"/>
          <p:cNvSpPr/>
          <p:nvPr/>
        </p:nvSpPr>
        <p:spPr>
          <a:xfrm rot="5400000">
            <a:off x="4817100" y="0"/>
            <a:ext cx="4326900" cy="43269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7" name="Google Shape;337;p36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38" name="Google Shape;338;p36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39" name="Google Shape;339;p36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0" name="Google Shape;340;p36"/>
          <p:cNvSpPr txBox="1"/>
          <p:nvPr>
            <p:ph idx="1" type="subTitle"/>
          </p:nvPr>
        </p:nvSpPr>
        <p:spPr>
          <a:xfrm>
            <a:off x="3238050" y="18047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" name="Google Shape;341;p36"/>
          <p:cNvSpPr txBox="1"/>
          <p:nvPr>
            <p:ph idx="4" type="subTitle"/>
          </p:nvPr>
        </p:nvSpPr>
        <p:spPr>
          <a:xfrm>
            <a:off x="4056600" y="2688550"/>
            <a:ext cx="11247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5" type="subTitle"/>
          </p:nvPr>
        </p:nvSpPr>
        <p:spPr>
          <a:xfrm>
            <a:off x="3457950" y="2233425"/>
            <a:ext cx="22281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43" name="Google Shape;343;p36"/>
          <p:cNvSpPr txBox="1"/>
          <p:nvPr>
            <p:ph idx="6" type="subTitle"/>
          </p:nvPr>
        </p:nvSpPr>
        <p:spPr>
          <a:xfrm>
            <a:off x="803225" y="18179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36"/>
          <p:cNvSpPr txBox="1"/>
          <p:nvPr>
            <p:ph idx="7" type="subTitle"/>
          </p:nvPr>
        </p:nvSpPr>
        <p:spPr>
          <a:xfrm>
            <a:off x="1621775" y="2701750"/>
            <a:ext cx="11247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6"/>
          <p:cNvSpPr txBox="1"/>
          <p:nvPr>
            <p:ph idx="8" type="subTitle"/>
          </p:nvPr>
        </p:nvSpPr>
        <p:spPr>
          <a:xfrm>
            <a:off x="1023125" y="2246625"/>
            <a:ext cx="22281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46" name="Google Shape;346;p36"/>
          <p:cNvSpPr txBox="1"/>
          <p:nvPr>
            <p:ph idx="9" type="subTitle"/>
          </p:nvPr>
        </p:nvSpPr>
        <p:spPr>
          <a:xfrm>
            <a:off x="5672875" y="18047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7" name="Google Shape;347;p36"/>
          <p:cNvSpPr txBox="1"/>
          <p:nvPr>
            <p:ph idx="13" type="subTitle"/>
          </p:nvPr>
        </p:nvSpPr>
        <p:spPr>
          <a:xfrm>
            <a:off x="6491425" y="2688550"/>
            <a:ext cx="11247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8" name="Google Shape;348;p36"/>
          <p:cNvSpPr txBox="1"/>
          <p:nvPr>
            <p:ph idx="14" type="subTitle"/>
          </p:nvPr>
        </p:nvSpPr>
        <p:spPr>
          <a:xfrm>
            <a:off x="5892775" y="2233425"/>
            <a:ext cx="22281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CUSTOM_8_1_1_1_1_1_1_1_1_1_1_1_1_1_1_1_1_1_1_1_1_1_1_1_1_1_1_1_1_1_1_1_1_1_1_1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/>
          <p:nvPr/>
        </p:nvSpPr>
        <p:spPr>
          <a:xfrm rot="5400000">
            <a:off x="5473500" y="0"/>
            <a:ext cx="3670500" cy="36705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1" name="Google Shape;351;p37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52" name="Google Shape;352;p37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53" name="Google Shape;353;p37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54" name="Google Shape;354;p37"/>
          <p:cNvSpPr txBox="1"/>
          <p:nvPr>
            <p:ph idx="1" type="subTitle"/>
          </p:nvPr>
        </p:nvSpPr>
        <p:spPr>
          <a:xfrm>
            <a:off x="228600" y="792994"/>
            <a:ext cx="3130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4" type="title"/>
          </p:nvPr>
        </p:nvSpPr>
        <p:spPr>
          <a:xfrm>
            <a:off x="91525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56" name="Google Shape;356;p37"/>
          <p:cNvSpPr txBox="1"/>
          <p:nvPr>
            <p:ph idx="5" type="title"/>
          </p:nvPr>
        </p:nvSpPr>
        <p:spPr>
          <a:xfrm>
            <a:off x="2849500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57" name="Google Shape;357;p37"/>
          <p:cNvSpPr txBox="1"/>
          <p:nvPr>
            <p:ph idx="6" type="title"/>
          </p:nvPr>
        </p:nvSpPr>
        <p:spPr>
          <a:xfrm>
            <a:off x="4298950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58" name="Google Shape;358;p37"/>
          <p:cNvSpPr txBox="1"/>
          <p:nvPr>
            <p:ph idx="7" type="title"/>
          </p:nvPr>
        </p:nvSpPr>
        <p:spPr>
          <a:xfrm>
            <a:off x="7298500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59" name="Google Shape;359;p37"/>
          <p:cNvSpPr txBox="1"/>
          <p:nvPr>
            <p:ph idx="8" type="subTitle"/>
          </p:nvPr>
        </p:nvSpPr>
        <p:spPr>
          <a:xfrm>
            <a:off x="442900" y="3172725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60" name="Google Shape;360;p37"/>
          <p:cNvSpPr txBox="1"/>
          <p:nvPr>
            <p:ph idx="9" type="subTitle"/>
          </p:nvPr>
        </p:nvSpPr>
        <p:spPr>
          <a:xfrm>
            <a:off x="442900" y="3418396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61" name="Google Shape;361;p37"/>
          <p:cNvSpPr txBox="1"/>
          <p:nvPr>
            <p:ph idx="13" type="body"/>
          </p:nvPr>
        </p:nvSpPr>
        <p:spPr>
          <a:xfrm>
            <a:off x="442898" y="3850550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  <p:sp>
        <p:nvSpPr>
          <p:cNvPr id="362" name="Google Shape;362;p37"/>
          <p:cNvSpPr txBox="1"/>
          <p:nvPr>
            <p:ph idx="14" type="subTitle"/>
          </p:nvPr>
        </p:nvSpPr>
        <p:spPr>
          <a:xfrm>
            <a:off x="3201413" y="3173750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63" name="Google Shape;363;p37"/>
          <p:cNvSpPr txBox="1"/>
          <p:nvPr>
            <p:ph idx="15" type="subTitle"/>
          </p:nvPr>
        </p:nvSpPr>
        <p:spPr>
          <a:xfrm>
            <a:off x="3201413" y="3419421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64" name="Google Shape;364;p37"/>
          <p:cNvSpPr txBox="1"/>
          <p:nvPr>
            <p:ph idx="16" type="body"/>
          </p:nvPr>
        </p:nvSpPr>
        <p:spPr>
          <a:xfrm>
            <a:off x="3201411" y="3851575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  <p:sp>
        <p:nvSpPr>
          <p:cNvPr id="365" name="Google Shape;365;p37"/>
          <p:cNvSpPr txBox="1"/>
          <p:nvPr>
            <p:ph idx="17" type="subTitle"/>
          </p:nvPr>
        </p:nvSpPr>
        <p:spPr>
          <a:xfrm>
            <a:off x="4652727" y="3173750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66" name="Google Shape;366;p37"/>
          <p:cNvSpPr txBox="1"/>
          <p:nvPr>
            <p:ph idx="18" type="subTitle"/>
          </p:nvPr>
        </p:nvSpPr>
        <p:spPr>
          <a:xfrm>
            <a:off x="4652727" y="3419421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67" name="Google Shape;367;p37"/>
          <p:cNvSpPr txBox="1"/>
          <p:nvPr>
            <p:ph idx="19" type="body"/>
          </p:nvPr>
        </p:nvSpPr>
        <p:spPr>
          <a:xfrm>
            <a:off x="4652725" y="3851575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20" type="subTitle"/>
          </p:nvPr>
        </p:nvSpPr>
        <p:spPr>
          <a:xfrm>
            <a:off x="7646687" y="3172725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69" name="Google Shape;369;p37"/>
          <p:cNvSpPr txBox="1"/>
          <p:nvPr>
            <p:ph idx="21" type="subTitle"/>
          </p:nvPr>
        </p:nvSpPr>
        <p:spPr>
          <a:xfrm>
            <a:off x="7646687" y="3418396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70" name="Google Shape;370;p37"/>
          <p:cNvSpPr txBox="1"/>
          <p:nvPr>
            <p:ph idx="22" type="body"/>
          </p:nvPr>
        </p:nvSpPr>
        <p:spPr>
          <a:xfrm>
            <a:off x="7646686" y="3850550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Alt 2">
  <p:cSld name="CUSTOM_8_1_1_1_1_1_1_1_1_1_1_1_1_1_1_1_1_1_1_1_1_1_1_1_1_1_1_1_1_1_1_2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/>
          <p:nvPr/>
        </p:nvSpPr>
        <p:spPr>
          <a:xfrm rot="-5400000">
            <a:off x="0" y="816600"/>
            <a:ext cx="4326900" cy="432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73" name="Google Shape;373;p38"/>
          <p:cNvSpPr/>
          <p:nvPr/>
        </p:nvSpPr>
        <p:spPr>
          <a:xfrm rot="5400000">
            <a:off x="4817100" y="0"/>
            <a:ext cx="4326900" cy="4326900"/>
          </a:xfrm>
          <a:prstGeom prst="rect">
            <a:avLst/>
          </a:prstGeom>
          <a:gradFill>
            <a:gsLst>
              <a:gs pos="0">
                <a:schemeClr val="accent6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74" name="Google Shape;374;p38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75" name="Google Shape;375;p38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76" name="Google Shape;376;p38"/>
          <p:cNvSpPr/>
          <p:nvPr/>
        </p:nvSpPr>
        <p:spPr>
          <a:xfrm>
            <a:off x="228650" y="457200"/>
            <a:ext cx="8686800" cy="4226400"/>
          </a:xfrm>
          <a:prstGeom prst="roundRect">
            <a:avLst>
              <a:gd fmla="val 68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v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77" name="Google Shape;377;p38"/>
          <p:cNvSpPr txBox="1"/>
          <p:nvPr>
            <p:ph idx="3" type="title"/>
          </p:nvPr>
        </p:nvSpPr>
        <p:spPr>
          <a:xfrm>
            <a:off x="1254050" y="1703407"/>
            <a:ext cx="6636000" cy="12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idx="1" type="subTitle"/>
          </p:nvPr>
        </p:nvSpPr>
        <p:spPr>
          <a:xfrm>
            <a:off x="1643100" y="2881050"/>
            <a:ext cx="5857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1" name="Google Shape;38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5" name="Google Shape;39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0" name="Google Shape;400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1" name="Google Shape;401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5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5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5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5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5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5" name="Google Shape;415;p5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5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2" name="Google Shape;422;p5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5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5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5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0" name="Google Shape;430;p5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5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3" name="Google Shape;433;p5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5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5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0" name="Google Shape;440;p5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5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5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5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2" name="Google Shape;45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5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4" name="Google Shape;454;p5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5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0" name="Google Shape;460;p5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2" name="Google Shape;4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5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5" name="Google Shape;465;p5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2881050"/>
            <a:ext cx="42966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371825" y="149825"/>
            <a:ext cx="6212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igtree"/>
              <a:buNone/>
              <a:defRPr sz="5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065">
          <p15:clr>
            <a:srgbClr val="E46962"/>
          </p15:clr>
        </p15:guide>
        <p15:guide id="8" pos="1010">
          <p15:clr>
            <a:srgbClr val="E46962"/>
          </p15:clr>
        </p15:guide>
        <p15:guide id="9" pos="4695">
          <p15:clr>
            <a:srgbClr val="E46962"/>
          </p15:clr>
        </p15:guide>
        <p15:guide id="10" pos="4750">
          <p15:clr>
            <a:srgbClr val="E46962"/>
          </p15:clr>
        </p15:guide>
        <p15:guide id="11" pos="3774">
          <p15:clr>
            <a:srgbClr val="E46962"/>
          </p15:clr>
        </p15:guide>
        <p15:guide id="12" pos="3828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hyperlink" Target="https://fbref.com/en/" TargetMode="External"/><Relationship Id="rId7" Type="http://schemas.openxmlformats.org/officeDocument/2006/relationships/hyperlink" Target="https://understat.com/" TargetMode="External"/><Relationship Id="rId8" Type="http://schemas.openxmlformats.org/officeDocument/2006/relationships/hyperlink" Target="https://www.transfermarkt.de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/>
          <p:nvPr>
            <p:ph idx="3" type="title"/>
          </p:nvPr>
        </p:nvSpPr>
        <p:spPr>
          <a:xfrm>
            <a:off x="189618" y="1545733"/>
            <a:ext cx="8278500" cy="1444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ScoutIQ</a:t>
            </a:r>
            <a:endParaRPr/>
          </a:p>
        </p:txBody>
      </p:sp>
      <p:sp>
        <p:nvSpPr>
          <p:cNvPr id="484" name="Google Shape;484;p60"/>
          <p:cNvSpPr txBox="1"/>
          <p:nvPr>
            <p:ph type="title"/>
          </p:nvPr>
        </p:nvSpPr>
        <p:spPr>
          <a:xfrm>
            <a:off x="228600" y="4481237"/>
            <a:ext cx="7310400" cy="40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Venus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Samiha Sharma, Ishika Narang, Jasper Henrici, Georgi Backhaus, Tam</a:t>
            </a:r>
            <a:r>
              <a:rPr lang="en" sz="1200"/>
              <a:t>ás Vitos</a:t>
            </a:r>
            <a:endParaRPr sz="1200"/>
          </a:p>
        </p:txBody>
      </p:sp>
      <p:sp>
        <p:nvSpPr>
          <p:cNvPr id="485" name="Google Shape;485;p60"/>
          <p:cNvSpPr txBox="1"/>
          <p:nvPr>
            <p:ph idx="1" type="subTitle"/>
          </p:nvPr>
        </p:nvSpPr>
        <p:spPr>
          <a:xfrm>
            <a:off x="286225" y="2692500"/>
            <a:ext cx="7805100" cy="2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Driven by data. Not by noise.</a:t>
            </a:r>
            <a:endParaRPr sz="1500"/>
          </a:p>
        </p:txBody>
      </p:sp>
      <p:pic>
        <p:nvPicPr>
          <p:cNvPr id="486" name="Google Shape;4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75" y="65200"/>
            <a:ext cx="4692826" cy="469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9"/>
          <p:cNvSpPr txBox="1"/>
          <p:nvPr>
            <p:ph idx="3" type="title"/>
          </p:nvPr>
        </p:nvSpPr>
        <p:spPr>
          <a:xfrm>
            <a:off x="228600" y="457200"/>
            <a:ext cx="47637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 BY LEAGUE</a:t>
            </a:r>
            <a:endParaRPr/>
          </a:p>
        </p:txBody>
      </p:sp>
      <p:pic>
        <p:nvPicPr>
          <p:cNvPr id="612" name="Google Shape;612;p69"/>
          <p:cNvPicPr preferRelativeResize="0"/>
          <p:nvPr/>
        </p:nvPicPr>
        <p:blipFill rotWithShape="1">
          <a:blip r:embed="rId3">
            <a:alphaModFix/>
          </a:blip>
          <a:srcRect b="-279" l="0" r="0" t="280"/>
          <a:stretch/>
        </p:blipFill>
        <p:spPr>
          <a:xfrm>
            <a:off x="152400" y="1004025"/>
            <a:ext cx="6503996" cy="39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0"/>
          <p:cNvSpPr txBox="1"/>
          <p:nvPr>
            <p:ph idx="1" type="subTitle"/>
          </p:nvPr>
        </p:nvSpPr>
        <p:spPr>
          <a:xfrm>
            <a:off x="230075" y="1548047"/>
            <a:ext cx="46539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</a:t>
            </a:r>
            <a:r>
              <a:rPr lang="en"/>
              <a:t>Project</a:t>
            </a:r>
            <a:endParaRPr/>
          </a:p>
        </p:txBody>
      </p:sp>
      <p:sp>
        <p:nvSpPr>
          <p:cNvPr id="618" name="Google Shape;618;p70"/>
          <p:cNvSpPr txBox="1"/>
          <p:nvPr>
            <p:ph idx="3" type="title"/>
          </p:nvPr>
        </p:nvSpPr>
        <p:spPr>
          <a:xfrm>
            <a:off x="228600" y="1960022"/>
            <a:ext cx="7224600" cy="12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Replacement for an Injured Forward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"/>
          <p:cNvSpPr txBox="1"/>
          <p:nvPr>
            <p:ph idx="3" type="title"/>
          </p:nvPr>
        </p:nvSpPr>
        <p:spPr>
          <a:xfrm>
            <a:off x="2733550" y="324225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Bayern Munich ↔ Forward (FW) </a:t>
            </a:r>
            <a:endParaRPr sz="2200"/>
          </a:p>
        </p:txBody>
      </p:sp>
      <p:sp>
        <p:nvSpPr>
          <p:cNvPr id="624" name="Google Shape;624;p71"/>
          <p:cNvSpPr txBox="1"/>
          <p:nvPr>
            <p:ph idx="1" type="subTitle"/>
          </p:nvPr>
        </p:nvSpPr>
        <p:spPr>
          <a:xfrm>
            <a:off x="1638400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Díaz</a:t>
            </a:r>
            <a:endParaRPr/>
          </a:p>
        </p:txBody>
      </p:sp>
      <p:sp>
        <p:nvSpPr>
          <p:cNvPr id="625" name="Google Shape;625;p71"/>
          <p:cNvSpPr txBox="1"/>
          <p:nvPr>
            <p:ph idx="4" type="subTitle"/>
          </p:nvPr>
        </p:nvSpPr>
        <p:spPr>
          <a:xfrm>
            <a:off x="3099713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Ademola Lookman</a:t>
            </a:r>
            <a:endParaRPr/>
          </a:p>
        </p:txBody>
      </p:sp>
      <p:sp>
        <p:nvSpPr>
          <p:cNvPr id="626" name="Google Shape;626;p71"/>
          <p:cNvSpPr txBox="1"/>
          <p:nvPr>
            <p:ph idx="5" type="subTitle"/>
          </p:nvPr>
        </p:nvSpPr>
        <p:spPr>
          <a:xfrm>
            <a:off x="4563613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Kaoru Mitoma</a:t>
            </a:r>
            <a:endParaRPr/>
          </a:p>
        </p:txBody>
      </p:sp>
      <p:sp>
        <p:nvSpPr>
          <p:cNvPr id="627" name="Google Shape;627;p71"/>
          <p:cNvSpPr txBox="1"/>
          <p:nvPr>
            <p:ph idx="6" type="subTitle"/>
          </p:nvPr>
        </p:nvSpPr>
        <p:spPr>
          <a:xfrm>
            <a:off x="6024925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Mohamed Salah</a:t>
            </a:r>
            <a:endParaRPr/>
          </a:p>
        </p:txBody>
      </p:sp>
      <p:sp>
        <p:nvSpPr>
          <p:cNvPr id="628" name="Google Shape;628;p71"/>
          <p:cNvSpPr txBox="1"/>
          <p:nvPr>
            <p:ph idx="8" type="subTitle"/>
          </p:nvPr>
        </p:nvSpPr>
        <p:spPr>
          <a:xfrm>
            <a:off x="381000" y="1679550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Metrics per percentile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629" name="Google Shape;629;p71"/>
          <p:cNvSpPr txBox="1"/>
          <p:nvPr>
            <p:ph idx="9" type="subTitle"/>
          </p:nvPr>
        </p:nvSpPr>
        <p:spPr>
          <a:xfrm>
            <a:off x="381000" y="2687933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Non-penalty goals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630" name="Google Shape;630;p71"/>
          <p:cNvSpPr txBox="1"/>
          <p:nvPr>
            <p:ph idx="13" type="subTitle"/>
          </p:nvPr>
        </p:nvSpPr>
        <p:spPr>
          <a:xfrm>
            <a:off x="381000" y="323860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Goals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631" name="Google Shape;631;p71"/>
          <p:cNvSpPr txBox="1"/>
          <p:nvPr>
            <p:ph idx="14" type="subTitle"/>
          </p:nvPr>
        </p:nvSpPr>
        <p:spPr>
          <a:xfrm>
            <a:off x="381000" y="379505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Assists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632" name="Google Shape;632;p71"/>
          <p:cNvSpPr txBox="1"/>
          <p:nvPr>
            <p:ph idx="15" type="subTitle"/>
          </p:nvPr>
        </p:nvSpPr>
        <p:spPr>
          <a:xfrm>
            <a:off x="381000" y="435150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Expected goals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Buildup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1954425" y="2239850"/>
            <a:ext cx="1105800" cy="331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94.8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34" name="Google Shape;634;p71"/>
          <p:cNvSpPr txBox="1"/>
          <p:nvPr/>
        </p:nvSpPr>
        <p:spPr>
          <a:xfrm>
            <a:off x="1954425" y="2737875"/>
            <a:ext cx="1105800" cy="331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96.5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35" name="Google Shape;635;p71"/>
          <p:cNvSpPr txBox="1"/>
          <p:nvPr/>
        </p:nvSpPr>
        <p:spPr>
          <a:xfrm>
            <a:off x="1954425" y="3235900"/>
            <a:ext cx="1105800" cy="331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95.5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36" name="Google Shape;636;p71"/>
          <p:cNvSpPr txBox="1"/>
          <p:nvPr/>
        </p:nvSpPr>
        <p:spPr>
          <a:xfrm>
            <a:off x="1954425" y="3793700"/>
            <a:ext cx="1105800" cy="331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88.9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37" name="Google Shape;637;p71"/>
          <p:cNvSpPr txBox="1"/>
          <p:nvPr/>
        </p:nvSpPr>
        <p:spPr>
          <a:xfrm>
            <a:off x="1954425" y="4351500"/>
            <a:ext cx="1105800" cy="331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97.9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38" name="Google Shape;638;p71"/>
          <p:cNvSpPr txBox="1"/>
          <p:nvPr>
            <p:ph idx="8" type="subTitle"/>
          </p:nvPr>
        </p:nvSpPr>
        <p:spPr>
          <a:xfrm>
            <a:off x="381000" y="223985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Expected goals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639" name="Google Shape;639;p71"/>
          <p:cNvSpPr txBox="1"/>
          <p:nvPr/>
        </p:nvSpPr>
        <p:spPr>
          <a:xfrm>
            <a:off x="3366425" y="223272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95.9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0" name="Google Shape;640;p71"/>
          <p:cNvSpPr txBox="1"/>
          <p:nvPr/>
        </p:nvSpPr>
        <p:spPr>
          <a:xfrm>
            <a:off x="3366425" y="2730750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97.1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1" name="Google Shape;641;p71"/>
          <p:cNvSpPr txBox="1"/>
          <p:nvPr/>
        </p:nvSpPr>
        <p:spPr>
          <a:xfrm>
            <a:off x="3366425" y="32287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96.8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2" name="Google Shape;642;p71"/>
          <p:cNvSpPr txBox="1"/>
          <p:nvPr/>
        </p:nvSpPr>
        <p:spPr>
          <a:xfrm>
            <a:off x="3366425" y="37865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88.8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3" name="Google Shape;643;p71"/>
          <p:cNvSpPr txBox="1"/>
          <p:nvPr/>
        </p:nvSpPr>
        <p:spPr>
          <a:xfrm>
            <a:off x="3366425" y="43443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94.8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4" name="Google Shape;644;p71"/>
          <p:cNvSpPr txBox="1"/>
          <p:nvPr/>
        </p:nvSpPr>
        <p:spPr>
          <a:xfrm>
            <a:off x="4734625" y="223272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90.9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5" name="Google Shape;645;p71"/>
          <p:cNvSpPr txBox="1"/>
          <p:nvPr/>
        </p:nvSpPr>
        <p:spPr>
          <a:xfrm>
            <a:off x="4734625" y="2730750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93.1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6" name="Google Shape;646;p71"/>
          <p:cNvSpPr txBox="1"/>
          <p:nvPr/>
        </p:nvSpPr>
        <p:spPr>
          <a:xfrm>
            <a:off x="4734625" y="32287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90.5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7" name="Google Shape;647;p71"/>
          <p:cNvSpPr txBox="1"/>
          <p:nvPr/>
        </p:nvSpPr>
        <p:spPr>
          <a:xfrm>
            <a:off x="4734625" y="37865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83.1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8" name="Google Shape;648;p71"/>
          <p:cNvSpPr txBox="1"/>
          <p:nvPr/>
        </p:nvSpPr>
        <p:spPr>
          <a:xfrm>
            <a:off x="4734625" y="43443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95.1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49" name="Google Shape;649;p71"/>
          <p:cNvSpPr txBox="1"/>
          <p:nvPr/>
        </p:nvSpPr>
        <p:spPr>
          <a:xfrm>
            <a:off x="6102825" y="223272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99.8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0" name="Google Shape;650;p71"/>
          <p:cNvSpPr txBox="1"/>
          <p:nvPr/>
        </p:nvSpPr>
        <p:spPr>
          <a:xfrm>
            <a:off x="6102825" y="2730750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99.6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1" name="Google Shape;651;p71"/>
          <p:cNvSpPr txBox="1"/>
          <p:nvPr/>
        </p:nvSpPr>
        <p:spPr>
          <a:xfrm>
            <a:off x="6102825" y="32287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100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2" name="Google Shape;652;p71"/>
          <p:cNvSpPr txBox="1"/>
          <p:nvPr/>
        </p:nvSpPr>
        <p:spPr>
          <a:xfrm>
            <a:off x="6102825" y="37865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100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3" name="Google Shape;653;p71"/>
          <p:cNvSpPr txBox="1"/>
          <p:nvPr/>
        </p:nvSpPr>
        <p:spPr>
          <a:xfrm>
            <a:off x="6102825" y="4344375"/>
            <a:ext cx="1105800" cy="3318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99.8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4" name="Google Shape;654;p71"/>
          <p:cNvSpPr txBox="1"/>
          <p:nvPr>
            <p:ph idx="6" type="subTitle"/>
          </p:nvPr>
        </p:nvSpPr>
        <p:spPr>
          <a:xfrm>
            <a:off x="7486225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eroy Sané</a:t>
            </a:r>
            <a:endParaRPr/>
          </a:p>
        </p:txBody>
      </p:sp>
      <p:sp>
        <p:nvSpPr>
          <p:cNvPr id="655" name="Google Shape;655;p71"/>
          <p:cNvSpPr txBox="1"/>
          <p:nvPr/>
        </p:nvSpPr>
        <p:spPr>
          <a:xfrm>
            <a:off x="7564125" y="2232725"/>
            <a:ext cx="1105800" cy="33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97.8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6" name="Google Shape;656;p71"/>
          <p:cNvSpPr txBox="1"/>
          <p:nvPr/>
        </p:nvSpPr>
        <p:spPr>
          <a:xfrm>
            <a:off x="7564125" y="2730750"/>
            <a:ext cx="1105800" cy="33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94.6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7564125" y="3228775"/>
            <a:ext cx="1105800" cy="33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96.4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8" name="Google Shape;658;p71"/>
          <p:cNvSpPr txBox="1"/>
          <p:nvPr/>
        </p:nvSpPr>
        <p:spPr>
          <a:xfrm>
            <a:off x="7564125" y="3786575"/>
            <a:ext cx="1105800" cy="33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89.3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659" name="Google Shape;659;p71"/>
          <p:cNvSpPr txBox="1"/>
          <p:nvPr/>
        </p:nvSpPr>
        <p:spPr>
          <a:xfrm>
            <a:off x="7564125" y="4344375"/>
            <a:ext cx="1105800" cy="33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95.8</a:t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descr="a hand drawn orange arrow pointing up on a white background (Provided by Tenor)" id="660" name="Google Shape;6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16583">
            <a:off x="2114212" y="700761"/>
            <a:ext cx="1146179" cy="114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2"/>
          <p:cNvSpPr/>
          <p:nvPr/>
        </p:nvSpPr>
        <p:spPr>
          <a:xfrm>
            <a:off x="803225" y="1234650"/>
            <a:ext cx="2667900" cy="2674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666" name="Google Shape;666;p72"/>
          <p:cNvSpPr/>
          <p:nvPr/>
        </p:nvSpPr>
        <p:spPr>
          <a:xfrm>
            <a:off x="3238050" y="1234650"/>
            <a:ext cx="2667900" cy="2674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667" name="Google Shape;667;p72"/>
          <p:cNvSpPr/>
          <p:nvPr/>
        </p:nvSpPr>
        <p:spPr>
          <a:xfrm>
            <a:off x="5672875" y="1234650"/>
            <a:ext cx="2667900" cy="2674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cxnSp>
        <p:nvCxnSpPr>
          <p:cNvPr id="668" name="Google Shape;668;p72"/>
          <p:cNvCxnSpPr>
            <a:stCxn id="665" idx="1"/>
          </p:cNvCxnSpPr>
          <p:nvPr/>
        </p:nvCxnSpPr>
        <p:spPr>
          <a:xfrm rot="10800000">
            <a:off x="125" y="2571750"/>
            <a:ext cx="80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72"/>
          <p:cNvCxnSpPr>
            <a:stCxn id="667" idx="3"/>
          </p:cNvCxnSpPr>
          <p:nvPr/>
        </p:nvCxnSpPr>
        <p:spPr>
          <a:xfrm>
            <a:off x="8340775" y="2571750"/>
            <a:ext cx="80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70" name="Google Shape;670;p72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671" name="Google Shape;671;p72"/>
          <p:cNvSpPr txBox="1"/>
          <p:nvPr/>
        </p:nvSpPr>
        <p:spPr>
          <a:xfrm>
            <a:off x="6251625" y="2712250"/>
            <a:ext cx="1542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€ 70 M</a:t>
            </a:r>
            <a:endParaRPr sz="30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2" name="Google Shape;672;p72"/>
          <p:cNvSpPr txBox="1"/>
          <p:nvPr>
            <p:ph idx="1" type="subTitle"/>
          </p:nvPr>
        </p:nvSpPr>
        <p:spPr>
          <a:xfrm>
            <a:off x="3238050" y="18047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</a:t>
            </a:r>
            <a:endParaRPr/>
          </a:p>
        </p:txBody>
      </p:sp>
      <p:sp>
        <p:nvSpPr>
          <p:cNvPr id="673" name="Google Shape;673;p72"/>
          <p:cNvSpPr txBox="1"/>
          <p:nvPr>
            <p:ph idx="4" type="subTitle"/>
          </p:nvPr>
        </p:nvSpPr>
        <p:spPr>
          <a:xfrm>
            <a:off x="3813400" y="2688550"/>
            <a:ext cx="16332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Lookman</a:t>
            </a:r>
            <a:endParaRPr/>
          </a:p>
        </p:txBody>
      </p:sp>
      <p:sp>
        <p:nvSpPr>
          <p:cNvPr id="674" name="Google Shape;674;p72"/>
          <p:cNvSpPr txBox="1"/>
          <p:nvPr>
            <p:ph idx="6" type="subTitle"/>
          </p:nvPr>
        </p:nvSpPr>
        <p:spPr>
          <a:xfrm>
            <a:off x="803225" y="18179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CHOICE</a:t>
            </a:r>
            <a:endParaRPr/>
          </a:p>
        </p:txBody>
      </p:sp>
      <p:sp>
        <p:nvSpPr>
          <p:cNvPr id="675" name="Google Shape;675;p72"/>
          <p:cNvSpPr txBox="1"/>
          <p:nvPr>
            <p:ph idx="9" type="subTitle"/>
          </p:nvPr>
        </p:nvSpPr>
        <p:spPr>
          <a:xfrm>
            <a:off x="5672875" y="18047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</a:t>
            </a:r>
            <a:endParaRPr/>
          </a:p>
        </p:txBody>
      </p:sp>
      <p:sp>
        <p:nvSpPr>
          <p:cNvPr id="676" name="Google Shape;676;p72"/>
          <p:cNvSpPr txBox="1"/>
          <p:nvPr>
            <p:ph idx="4" type="subTitle"/>
          </p:nvPr>
        </p:nvSpPr>
        <p:spPr>
          <a:xfrm>
            <a:off x="1259175" y="2688550"/>
            <a:ext cx="16332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Díaz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3"/>
          <p:cNvSpPr txBox="1"/>
          <p:nvPr>
            <p:ph idx="3" type="title"/>
          </p:nvPr>
        </p:nvSpPr>
        <p:spPr>
          <a:xfrm>
            <a:off x="138375" y="462860"/>
            <a:ext cx="7224600" cy="12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Bayern Munich 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descr="a man in a red soccer uniform is standing in front of a white wall and smiling . (von Tenor)" id="682" name="Google Shape;6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849" y="1452300"/>
            <a:ext cx="2688777" cy="336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occer player wearing a red t-mobile jersey (von Tenor)" id="683" name="Google Shape;6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52288"/>
            <a:ext cx="3364375" cy="33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3"/>
          <p:cNvSpPr/>
          <p:nvPr/>
        </p:nvSpPr>
        <p:spPr>
          <a:xfrm>
            <a:off x="3974763" y="2571750"/>
            <a:ext cx="1293300" cy="466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4"/>
          <p:cNvSpPr txBox="1"/>
          <p:nvPr>
            <p:ph idx="3" type="title"/>
          </p:nvPr>
        </p:nvSpPr>
        <p:spPr>
          <a:xfrm>
            <a:off x="228600" y="1960022"/>
            <a:ext cx="7224600" cy="12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find your next player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900"/>
              <a:t>A live scouting challenge — tell us your </a:t>
            </a:r>
            <a:r>
              <a:rPr i="1" lang="en" sz="2900" u="sng"/>
              <a:t>team</a:t>
            </a:r>
            <a:r>
              <a:rPr i="1" lang="en" sz="2900"/>
              <a:t>, </a:t>
            </a:r>
            <a:r>
              <a:rPr i="1" lang="en" sz="2900" u="sng"/>
              <a:t>position</a:t>
            </a:r>
            <a:r>
              <a:rPr i="1" lang="en" sz="2900"/>
              <a:t>, and </a:t>
            </a:r>
            <a:r>
              <a:rPr i="1" lang="en" sz="2900" u="sng"/>
              <a:t>priorities</a:t>
            </a:r>
            <a:r>
              <a:rPr i="1" lang="en" sz="2900"/>
              <a:t>.</a:t>
            </a:r>
            <a:endParaRPr i="1" sz="2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5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VISION</a:t>
            </a:r>
            <a:endParaRPr/>
          </a:p>
        </p:txBody>
      </p:sp>
      <p:sp>
        <p:nvSpPr>
          <p:cNvPr id="695" name="Google Shape;695;p75"/>
          <p:cNvSpPr txBox="1"/>
          <p:nvPr>
            <p:ph idx="3" type="title"/>
          </p:nvPr>
        </p:nvSpPr>
        <p:spPr>
          <a:xfrm>
            <a:off x="228600" y="1960022"/>
            <a:ext cx="7224600" cy="12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(Explain visualisation pulled up)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6"/>
          <p:cNvSpPr/>
          <p:nvPr/>
        </p:nvSpPr>
        <p:spPr>
          <a:xfrm>
            <a:off x="238098" y="1084850"/>
            <a:ext cx="2778600" cy="30111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lt2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701" name="Google Shape;701;p76"/>
          <p:cNvSpPr/>
          <p:nvPr/>
        </p:nvSpPr>
        <p:spPr>
          <a:xfrm>
            <a:off x="6131946" y="1084850"/>
            <a:ext cx="2778600" cy="30111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lt2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702" name="Google Shape;702;p76"/>
          <p:cNvSpPr/>
          <p:nvPr/>
        </p:nvSpPr>
        <p:spPr>
          <a:xfrm>
            <a:off x="3182700" y="1445900"/>
            <a:ext cx="2778600" cy="30111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lt2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703" name="Google Shape;703;p76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04" name="Google Shape;704;p76"/>
          <p:cNvSpPr txBox="1"/>
          <p:nvPr>
            <p:ph idx="1" type="subTitle"/>
          </p:nvPr>
        </p:nvSpPr>
        <p:spPr>
          <a:xfrm>
            <a:off x="486625" y="130702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clarifies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decisions</a:t>
            </a:r>
            <a:endParaRPr/>
          </a:p>
        </p:txBody>
      </p:sp>
      <p:sp>
        <p:nvSpPr>
          <p:cNvPr id="705" name="Google Shape;705;p76"/>
          <p:cNvSpPr txBox="1"/>
          <p:nvPr>
            <p:ph idx="4" type="body"/>
          </p:nvPr>
        </p:nvSpPr>
        <p:spPr>
          <a:xfrm>
            <a:off x="381375" y="2518450"/>
            <a:ext cx="2635500" cy="11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→ turns subjectivity → strategy</a:t>
            </a:r>
            <a:endParaRPr sz="1300"/>
          </a:p>
        </p:txBody>
      </p:sp>
      <p:sp>
        <p:nvSpPr>
          <p:cNvPr id="706" name="Google Shape;706;p76"/>
          <p:cNvSpPr txBox="1"/>
          <p:nvPr>
            <p:ph idx="5" type="subTitle"/>
          </p:nvPr>
        </p:nvSpPr>
        <p:spPr>
          <a:xfrm>
            <a:off x="3431225" y="166807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</p:txBody>
      </p:sp>
      <p:sp>
        <p:nvSpPr>
          <p:cNvPr id="707" name="Google Shape;707;p76"/>
          <p:cNvSpPr txBox="1"/>
          <p:nvPr>
            <p:ph idx="6" type="body"/>
          </p:nvPr>
        </p:nvSpPr>
        <p:spPr>
          <a:xfrm>
            <a:off x="3362700" y="3186150"/>
            <a:ext cx="2512500" cy="30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Visuals → bridge analysts &amp; scouts</a:t>
            </a:r>
            <a:endParaRPr sz="1300"/>
          </a:p>
        </p:txBody>
      </p:sp>
      <p:sp>
        <p:nvSpPr>
          <p:cNvPr id="708" name="Google Shape;708;p76"/>
          <p:cNvSpPr txBox="1"/>
          <p:nvPr>
            <p:ph idx="7" type="subTitle"/>
          </p:nvPr>
        </p:nvSpPr>
        <p:spPr>
          <a:xfrm>
            <a:off x="6375825" y="1307025"/>
            <a:ext cx="2281500" cy="87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matches</a:t>
            </a:r>
            <a:endParaRPr/>
          </a:p>
        </p:txBody>
      </p:sp>
      <p:sp>
        <p:nvSpPr>
          <p:cNvPr id="709" name="Google Shape;709;p76"/>
          <p:cNvSpPr txBox="1"/>
          <p:nvPr>
            <p:ph idx="8" type="body"/>
          </p:nvPr>
        </p:nvSpPr>
        <p:spPr>
          <a:xfrm>
            <a:off x="6203500" y="2699075"/>
            <a:ext cx="26355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Evidence → powers data-driven calls</a:t>
            </a:r>
            <a:endParaRPr sz="1300"/>
          </a:p>
        </p:txBody>
      </p:sp>
      <p:pic>
        <p:nvPicPr>
          <p:cNvPr descr="Business flowchart line icon, business strategy concept, making investment decision chart sign on white background, block diagram with questions and currencies icon outline. Vector graphics. (Provided by Getty Images)" id="710" name="Google Shape;7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675" y="3068375"/>
            <a:ext cx="874501" cy="87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Center, Technology Linear Vector Icons Set (Provided by Getty Images)" id="711" name="Google Shape;711;p76"/>
          <p:cNvPicPr preferRelativeResize="0"/>
          <p:nvPr/>
        </p:nvPicPr>
        <p:blipFill rotWithShape="1">
          <a:blip r:embed="rId4">
            <a:alphaModFix/>
          </a:blip>
          <a:srcRect b="42100" l="3845" r="73509" t="40898"/>
          <a:stretch/>
        </p:blipFill>
        <p:spPr>
          <a:xfrm>
            <a:off x="810200" y="3023275"/>
            <a:ext cx="1164800" cy="87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 Different Graph Sign Icons Set Vector (Provided by Getty Images)" id="712" name="Google Shape;712;p76"/>
          <p:cNvPicPr preferRelativeResize="0"/>
          <p:nvPr/>
        </p:nvPicPr>
        <p:blipFill rotWithShape="1">
          <a:blip r:embed="rId5">
            <a:alphaModFix/>
          </a:blip>
          <a:srcRect b="42648" l="25233" r="58802" t="43249"/>
          <a:stretch/>
        </p:blipFill>
        <p:spPr>
          <a:xfrm>
            <a:off x="4163850" y="3554725"/>
            <a:ext cx="821125" cy="7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/>
          <p:nvPr/>
        </p:nvSpPr>
        <p:spPr>
          <a:xfrm>
            <a:off x="228600" y="1674550"/>
            <a:ext cx="4296600" cy="29682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>
              <a:schemeClr val="dk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a</a:t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grpSp>
        <p:nvGrpSpPr>
          <p:cNvPr id="718" name="Google Shape;718;p77"/>
          <p:cNvGrpSpPr/>
          <p:nvPr/>
        </p:nvGrpSpPr>
        <p:grpSpPr>
          <a:xfrm>
            <a:off x="725689" y="1493000"/>
            <a:ext cx="3518400" cy="3518400"/>
            <a:chOff x="725689" y="1762575"/>
            <a:chExt cx="3518400" cy="3518400"/>
          </a:xfrm>
        </p:grpSpPr>
        <p:sp>
          <p:nvSpPr>
            <p:cNvPr id="719" name="Google Shape;719;p77"/>
            <p:cNvSpPr/>
            <p:nvPr/>
          </p:nvSpPr>
          <p:spPr>
            <a:xfrm rot="-2700000">
              <a:off x="1240947" y="2277833"/>
              <a:ext cx="2487884" cy="248788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  <p:sp>
          <p:nvSpPr>
            <p:cNvPr id="720" name="Google Shape;720;p77"/>
            <p:cNvSpPr/>
            <p:nvPr/>
          </p:nvSpPr>
          <p:spPr>
            <a:xfrm rot="-5400000">
              <a:off x="1711351" y="3218625"/>
              <a:ext cx="1547100" cy="1547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  <p:sp>
          <p:nvSpPr>
            <p:cNvPr id="721" name="Google Shape;721;p77"/>
            <p:cNvSpPr/>
            <p:nvPr/>
          </p:nvSpPr>
          <p:spPr>
            <a:xfrm>
              <a:off x="1811404" y="2761800"/>
              <a:ext cx="1347000" cy="2463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Potential market share</a:t>
              </a:r>
              <a:endParaRPr sz="9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  <p:sp>
          <p:nvSpPr>
            <p:cNvPr id="722" name="Google Shape;722;p77"/>
            <p:cNvSpPr/>
            <p:nvPr/>
          </p:nvSpPr>
          <p:spPr>
            <a:xfrm>
              <a:off x="1832104" y="3746025"/>
              <a:ext cx="1305600" cy="2463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Jost"/>
                  <a:ea typeface="Jost"/>
                  <a:cs typeface="Jost"/>
                  <a:sym typeface="Jost"/>
                </a:rPr>
                <a:t>Current market share</a:t>
              </a:r>
              <a:endParaRPr sz="9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sp>
        <p:nvSpPr>
          <p:cNvPr id="723" name="Google Shape;723;p77"/>
          <p:cNvSpPr txBox="1"/>
          <p:nvPr>
            <p:ph idx="3" type="title"/>
          </p:nvPr>
        </p:nvSpPr>
        <p:spPr>
          <a:xfrm>
            <a:off x="228600" y="627925"/>
            <a:ext cx="69408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GROWTH AREAS</a:t>
            </a:r>
            <a:endParaRPr sz="2500"/>
          </a:p>
        </p:txBody>
      </p:sp>
      <p:sp>
        <p:nvSpPr>
          <p:cNvPr id="724" name="Google Shape;724;p77"/>
          <p:cNvSpPr/>
          <p:nvPr/>
        </p:nvSpPr>
        <p:spPr>
          <a:xfrm>
            <a:off x="4972225" y="1454900"/>
            <a:ext cx="3731775" cy="751926"/>
          </a:xfrm>
          <a:prstGeom prst="flowChartDisplay">
            <a:avLst/>
          </a:prstGeom>
          <a:solidFill>
            <a:srgbClr val="D9D2E9"/>
          </a:solidFill>
          <a:ln cap="flat" cmpd="sng" w="2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450" lIns="94450" spcFirstLastPara="1" rIns="94450" wrap="square" tIns="9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2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Expansion to women’s leagues</a:t>
            </a:r>
            <a:endParaRPr sz="1652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725" name="Google Shape;725;p77"/>
          <p:cNvSpPr/>
          <p:nvPr/>
        </p:nvSpPr>
        <p:spPr>
          <a:xfrm>
            <a:off x="4972225" y="2531342"/>
            <a:ext cx="3731775" cy="751926"/>
          </a:xfrm>
          <a:prstGeom prst="flowChartDisplay">
            <a:avLst/>
          </a:prstGeom>
          <a:solidFill>
            <a:srgbClr val="D9D2E9"/>
          </a:solidFill>
          <a:ln cap="flat" cmpd="sng" w="2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450" lIns="94450" spcFirstLastPara="1" rIns="94450" wrap="square" tIns="9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2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Interactive Dashboards for clubs &amp; agents</a:t>
            </a:r>
            <a:endParaRPr sz="1652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726" name="Google Shape;726;p77"/>
          <p:cNvSpPr/>
          <p:nvPr/>
        </p:nvSpPr>
        <p:spPr>
          <a:xfrm>
            <a:off x="4972225" y="3728499"/>
            <a:ext cx="3731775" cy="751926"/>
          </a:xfrm>
          <a:prstGeom prst="flowChartDisplay">
            <a:avLst/>
          </a:prstGeom>
          <a:solidFill>
            <a:srgbClr val="D9D2E9"/>
          </a:solidFill>
          <a:ln cap="flat" cmpd="sng" w="2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450" lIns="94450" spcFirstLastPara="1" rIns="94450" wrap="square" tIns="9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2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Predictive modelling - projecting player growth</a:t>
            </a:r>
            <a:endParaRPr sz="1652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727" name="Google Shape;7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900" y="53365"/>
            <a:ext cx="1613824" cy="161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8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33" name="Google Shape;733;p78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734" name="Google Shape;734;p78"/>
          <p:cNvSpPr txBox="1"/>
          <p:nvPr>
            <p:ph idx="3" type="title"/>
          </p:nvPr>
        </p:nvSpPr>
        <p:spPr>
          <a:xfrm>
            <a:off x="1254050" y="1703407"/>
            <a:ext cx="6636000" cy="12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735" name="Google Shape;735;p78"/>
          <p:cNvSpPr txBox="1"/>
          <p:nvPr>
            <p:ph idx="1" type="subTitle"/>
          </p:nvPr>
        </p:nvSpPr>
        <p:spPr>
          <a:xfrm>
            <a:off x="1643100" y="2881050"/>
            <a:ext cx="5857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/>
          <p:nvPr>
            <p:ph idx="18" type="title"/>
          </p:nvPr>
        </p:nvSpPr>
        <p:spPr>
          <a:xfrm>
            <a:off x="228600" y="457200"/>
            <a:ext cx="5762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92" name="Google Shape;492;p61"/>
          <p:cNvSpPr txBox="1"/>
          <p:nvPr>
            <p:ph type="title"/>
          </p:nvPr>
        </p:nvSpPr>
        <p:spPr>
          <a:xfrm>
            <a:off x="3809850" y="1269500"/>
            <a:ext cx="28845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(scenario set up)</a:t>
            </a:r>
            <a:endParaRPr/>
          </a:p>
        </p:txBody>
      </p:sp>
      <p:sp>
        <p:nvSpPr>
          <p:cNvPr id="493" name="Google Shape;493;p61"/>
          <p:cNvSpPr txBox="1"/>
          <p:nvPr>
            <p:ph idx="2" type="title"/>
          </p:nvPr>
        </p:nvSpPr>
        <p:spPr>
          <a:xfrm>
            <a:off x="3154650" y="3487144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4" name="Google Shape;494;p61"/>
          <p:cNvSpPr txBox="1"/>
          <p:nvPr>
            <p:ph idx="3"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VISION</a:t>
            </a:r>
            <a:endParaRPr/>
          </a:p>
        </p:txBody>
      </p:sp>
      <p:sp>
        <p:nvSpPr>
          <p:cNvPr id="495" name="Google Shape;495;p61"/>
          <p:cNvSpPr txBox="1"/>
          <p:nvPr>
            <p:ph idx="4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496" name="Google Shape;496;p61"/>
          <p:cNvSpPr txBox="1"/>
          <p:nvPr>
            <p:ph idx="5" type="title"/>
          </p:nvPr>
        </p:nvSpPr>
        <p:spPr>
          <a:xfrm>
            <a:off x="3809850" y="1714600"/>
            <a:ext cx="28845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(</a:t>
            </a:r>
            <a:r>
              <a:rPr lang="en"/>
              <a:t>vision, </a:t>
            </a:r>
            <a:r>
              <a:rPr lang="en"/>
              <a:t>data sources, </a:t>
            </a:r>
            <a:r>
              <a:rPr lang="en"/>
              <a:t>approaches</a:t>
            </a:r>
            <a:r>
              <a:rPr lang="en"/>
              <a:t>)</a:t>
            </a:r>
            <a:endParaRPr/>
          </a:p>
        </p:txBody>
      </p:sp>
      <p:sp>
        <p:nvSpPr>
          <p:cNvPr id="497" name="Google Shape;497;p61"/>
          <p:cNvSpPr txBox="1"/>
          <p:nvPr>
            <p:ph idx="6" type="title"/>
          </p:nvPr>
        </p:nvSpPr>
        <p:spPr>
          <a:xfrm>
            <a:off x="3809850" y="2159700"/>
            <a:ext cx="28845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(visualisations - ex of one past team)</a:t>
            </a:r>
            <a:endParaRPr/>
          </a:p>
        </p:txBody>
      </p:sp>
      <p:sp>
        <p:nvSpPr>
          <p:cNvPr id="498" name="Google Shape;498;p61"/>
          <p:cNvSpPr txBox="1"/>
          <p:nvPr>
            <p:ph idx="7" type="title"/>
          </p:nvPr>
        </p:nvSpPr>
        <p:spPr>
          <a:xfrm>
            <a:off x="3809850" y="2599400"/>
            <a:ext cx="28845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(demo)</a:t>
            </a:r>
            <a:endParaRPr/>
          </a:p>
        </p:txBody>
      </p:sp>
      <p:sp>
        <p:nvSpPr>
          <p:cNvPr id="499" name="Google Shape;499;p61"/>
          <p:cNvSpPr txBox="1"/>
          <p:nvPr>
            <p:ph idx="8" type="title"/>
          </p:nvPr>
        </p:nvSpPr>
        <p:spPr>
          <a:xfrm>
            <a:off x="3809850" y="3043269"/>
            <a:ext cx="28845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(</a:t>
            </a:r>
            <a:r>
              <a:rPr lang="en"/>
              <a:t>conclusions)</a:t>
            </a:r>
            <a:endParaRPr/>
          </a:p>
        </p:txBody>
      </p:sp>
      <p:sp>
        <p:nvSpPr>
          <p:cNvPr id="500" name="Google Shape;500;p61"/>
          <p:cNvSpPr txBox="1"/>
          <p:nvPr>
            <p:ph idx="9" type="title"/>
          </p:nvPr>
        </p:nvSpPr>
        <p:spPr>
          <a:xfrm>
            <a:off x="3809850" y="3487144"/>
            <a:ext cx="28845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(next steps + takeaways)</a:t>
            </a:r>
            <a:endParaRPr/>
          </a:p>
        </p:txBody>
      </p:sp>
      <p:sp>
        <p:nvSpPr>
          <p:cNvPr id="501" name="Google Shape;501;p61"/>
          <p:cNvSpPr txBox="1"/>
          <p:nvPr>
            <p:ph idx="13" type="title"/>
          </p:nvPr>
        </p:nvSpPr>
        <p:spPr>
          <a:xfrm>
            <a:off x="3154650" y="3043613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2" name="Google Shape;502;p61"/>
          <p:cNvSpPr txBox="1"/>
          <p:nvPr>
            <p:ph idx="14" type="title"/>
          </p:nvPr>
        </p:nvSpPr>
        <p:spPr>
          <a:xfrm>
            <a:off x="3154650" y="2600081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3" name="Google Shape;503;p61"/>
          <p:cNvSpPr txBox="1"/>
          <p:nvPr>
            <p:ph idx="15" type="title"/>
          </p:nvPr>
        </p:nvSpPr>
        <p:spPr>
          <a:xfrm>
            <a:off x="3154650" y="2156550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4" name="Google Shape;504;p61"/>
          <p:cNvSpPr txBox="1"/>
          <p:nvPr>
            <p:ph idx="16" type="title"/>
          </p:nvPr>
        </p:nvSpPr>
        <p:spPr>
          <a:xfrm>
            <a:off x="3154650" y="1713019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5" name="Google Shape;505;p61"/>
          <p:cNvSpPr txBox="1"/>
          <p:nvPr>
            <p:ph idx="17" type="title"/>
          </p:nvPr>
        </p:nvSpPr>
        <p:spPr>
          <a:xfrm>
            <a:off x="3154650" y="1269488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idx="1" type="subTitle"/>
          </p:nvPr>
        </p:nvSpPr>
        <p:spPr>
          <a:xfrm>
            <a:off x="228600" y="1071797"/>
            <a:ext cx="46539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VISION</a:t>
            </a:r>
            <a:endParaRPr/>
          </a:p>
        </p:txBody>
      </p:sp>
      <p:sp>
        <p:nvSpPr>
          <p:cNvPr id="511" name="Google Shape;511;p62"/>
          <p:cNvSpPr txBox="1"/>
          <p:nvPr>
            <p:ph idx="3" type="title"/>
          </p:nvPr>
        </p:nvSpPr>
        <p:spPr>
          <a:xfrm>
            <a:off x="228600" y="1960025"/>
            <a:ext cx="8686800" cy="191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Every transfer, </a:t>
            </a:r>
            <a:endParaRPr sz="4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every decision, </a:t>
            </a:r>
            <a:endParaRPr sz="40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every move -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powered by </a:t>
            </a:r>
            <a:r>
              <a:rPr i="1" lang="en" sz="4000">
                <a:solidFill>
                  <a:schemeClr val="dk2"/>
                </a:solidFill>
              </a:rPr>
              <a:t>intelligence</a:t>
            </a:r>
            <a:r>
              <a:rPr lang="en" sz="4000">
                <a:solidFill>
                  <a:schemeClr val="dk2"/>
                </a:solidFill>
              </a:rPr>
              <a:t>, not </a:t>
            </a:r>
            <a:r>
              <a:rPr i="1" lang="en" sz="4000">
                <a:solidFill>
                  <a:schemeClr val="dk2"/>
                </a:solidFill>
              </a:rPr>
              <a:t>instinct</a:t>
            </a:r>
            <a:r>
              <a:rPr lang="en" sz="4000">
                <a:solidFill>
                  <a:schemeClr val="dk2"/>
                </a:solidFill>
              </a:rPr>
              <a:t>.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"/>
          <p:cNvSpPr/>
          <p:nvPr/>
        </p:nvSpPr>
        <p:spPr>
          <a:xfrm>
            <a:off x="3160350" y="995405"/>
            <a:ext cx="2830800" cy="3690300"/>
          </a:xfrm>
          <a:prstGeom prst="roundRect">
            <a:avLst>
              <a:gd fmla="val 3638" name="adj"/>
            </a:avLst>
          </a:prstGeom>
          <a:solidFill>
            <a:schemeClr val="lt1"/>
          </a:solidFill>
          <a:ln>
            <a:noFill/>
          </a:ln>
          <a:effectLst>
            <a:outerShdw blurRad="157163" rotWithShape="0" algn="bl" dir="13140000" dist="9525">
              <a:schemeClr val="lt2">
                <a:alpha val="5899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17" name="Google Shape;517;p63"/>
          <p:cNvSpPr/>
          <p:nvPr/>
        </p:nvSpPr>
        <p:spPr>
          <a:xfrm>
            <a:off x="3160450" y="989301"/>
            <a:ext cx="2830800" cy="928500"/>
          </a:xfrm>
          <a:prstGeom prst="roundRect">
            <a:avLst>
              <a:gd fmla="val 8990" name="adj"/>
            </a:avLst>
          </a:prstGeom>
          <a:gradFill>
            <a:gsLst>
              <a:gs pos="0">
                <a:schemeClr val="lt2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518" name="Google Shape;518;p63"/>
          <p:cNvSpPr/>
          <p:nvPr/>
        </p:nvSpPr>
        <p:spPr>
          <a:xfrm>
            <a:off x="6084600" y="995405"/>
            <a:ext cx="2830800" cy="3690300"/>
          </a:xfrm>
          <a:prstGeom prst="roundRect">
            <a:avLst>
              <a:gd fmla="val 3638" name="adj"/>
            </a:avLst>
          </a:prstGeom>
          <a:solidFill>
            <a:schemeClr val="lt1"/>
          </a:solidFill>
          <a:ln>
            <a:noFill/>
          </a:ln>
          <a:effectLst>
            <a:outerShdw blurRad="157163" rotWithShape="0" algn="bl" dir="13140000" dist="9525">
              <a:schemeClr val="lt2">
                <a:alpha val="5899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19" name="Google Shape;519;p63"/>
          <p:cNvSpPr/>
          <p:nvPr/>
        </p:nvSpPr>
        <p:spPr>
          <a:xfrm>
            <a:off x="236125" y="995405"/>
            <a:ext cx="2830800" cy="3650400"/>
          </a:xfrm>
          <a:prstGeom prst="roundRect">
            <a:avLst>
              <a:gd fmla="val 3638" name="adj"/>
            </a:avLst>
          </a:prstGeom>
          <a:solidFill>
            <a:schemeClr val="lt1"/>
          </a:solidFill>
          <a:ln>
            <a:noFill/>
          </a:ln>
          <a:effectLst>
            <a:outerShdw blurRad="157163" rotWithShape="0" algn="bl" dir="13140000" dist="9525">
              <a:schemeClr val="lt2">
                <a:alpha val="5899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20" name="Google Shape;520;p63"/>
          <p:cNvSpPr/>
          <p:nvPr/>
        </p:nvSpPr>
        <p:spPr>
          <a:xfrm>
            <a:off x="236113" y="989301"/>
            <a:ext cx="2830800" cy="928500"/>
          </a:xfrm>
          <a:prstGeom prst="roundRect">
            <a:avLst>
              <a:gd fmla="val 8990" name="adj"/>
            </a:avLst>
          </a:prstGeom>
          <a:gradFill>
            <a:gsLst>
              <a:gs pos="0">
                <a:schemeClr val="accent4"/>
              </a:gs>
              <a:gs pos="50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521" name="Google Shape;521;p63"/>
          <p:cNvSpPr/>
          <p:nvPr/>
        </p:nvSpPr>
        <p:spPr>
          <a:xfrm>
            <a:off x="6084763" y="989301"/>
            <a:ext cx="2830800" cy="928500"/>
          </a:xfrm>
          <a:prstGeom prst="roundRect">
            <a:avLst>
              <a:gd fmla="val 8990" name="adj"/>
            </a:avLst>
          </a:prstGeom>
          <a:gradFill>
            <a:gsLst>
              <a:gs pos="0">
                <a:schemeClr val="accent5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522" name="Google Shape;522;p63"/>
          <p:cNvSpPr txBox="1"/>
          <p:nvPr>
            <p:ph idx="3" type="subTitle"/>
          </p:nvPr>
        </p:nvSpPr>
        <p:spPr>
          <a:xfrm>
            <a:off x="355609" y="1088151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 player performance</a:t>
            </a:r>
            <a:endParaRPr/>
          </a:p>
        </p:txBody>
      </p:sp>
      <p:sp>
        <p:nvSpPr>
          <p:cNvPr id="523" name="Google Shape;523;p63"/>
          <p:cNvSpPr txBox="1"/>
          <p:nvPr>
            <p:ph idx="4" type="body"/>
          </p:nvPr>
        </p:nvSpPr>
        <p:spPr>
          <a:xfrm>
            <a:off x="387450" y="2054351"/>
            <a:ext cx="25131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Convert player metrics into comparable insights</a:t>
            </a:r>
            <a:endParaRPr sz="1500"/>
          </a:p>
        </p:txBody>
      </p:sp>
      <p:sp>
        <p:nvSpPr>
          <p:cNvPr id="524" name="Google Shape;524;p63"/>
          <p:cNvSpPr txBox="1"/>
          <p:nvPr>
            <p:ph idx="5" type="subTitle"/>
          </p:nvPr>
        </p:nvSpPr>
        <p:spPr>
          <a:xfrm>
            <a:off x="3284965" y="1088151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 decision-making</a:t>
            </a:r>
            <a:endParaRPr/>
          </a:p>
        </p:txBody>
      </p:sp>
      <p:sp>
        <p:nvSpPr>
          <p:cNvPr id="525" name="Google Shape;525;p63"/>
          <p:cNvSpPr txBox="1"/>
          <p:nvPr>
            <p:ph idx="1" type="body"/>
          </p:nvPr>
        </p:nvSpPr>
        <p:spPr>
          <a:xfrm>
            <a:off x="3316788" y="2054351"/>
            <a:ext cx="25131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Deliver clear visuals into comparable insights</a:t>
            </a:r>
            <a:endParaRPr sz="1500"/>
          </a:p>
        </p:txBody>
      </p:sp>
      <p:sp>
        <p:nvSpPr>
          <p:cNvPr id="526" name="Google Shape;526;p63"/>
          <p:cNvSpPr txBox="1"/>
          <p:nvPr>
            <p:ph idx="6" type="subTitle"/>
          </p:nvPr>
        </p:nvSpPr>
        <p:spPr>
          <a:xfrm>
            <a:off x="6213059" y="1098751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recruitment agency </a:t>
            </a:r>
            <a:endParaRPr/>
          </a:p>
        </p:txBody>
      </p:sp>
      <p:sp>
        <p:nvSpPr>
          <p:cNvPr id="527" name="Google Shape;527;p63"/>
          <p:cNvSpPr txBox="1"/>
          <p:nvPr>
            <p:ph idx="7" type="body"/>
          </p:nvPr>
        </p:nvSpPr>
        <p:spPr>
          <a:xfrm>
            <a:off x="6244900" y="2064951"/>
            <a:ext cx="25131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Match teams with best-fit players faster</a:t>
            </a:r>
            <a:endParaRPr sz="1500"/>
          </a:p>
        </p:txBody>
      </p:sp>
      <p:sp>
        <p:nvSpPr>
          <p:cNvPr id="528" name="Google Shape;528;p63"/>
          <p:cNvSpPr txBox="1"/>
          <p:nvPr>
            <p:ph idx="4" type="body"/>
          </p:nvPr>
        </p:nvSpPr>
        <p:spPr>
          <a:xfrm>
            <a:off x="387450" y="2887901"/>
            <a:ext cx="2513100" cy="112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19050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Defensive </a:t>
            </a:r>
            <a:r>
              <a:rPr lang="en" sz="1200"/>
              <a:t>reliability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Penalty performance overview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Key passes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1000"/>
              </a:spcAft>
              <a:buSzPts val="1200"/>
              <a:buChar char="⟶"/>
            </a:pPr>
            <a:r>
              <a:rPr lang="en" sz="1200"/>
              <a:t>Expected performance</a:t>
            </a:r>
            <a:endParaRPr sz="1200"/>
          </a:p>
        </p:txBody>
      </p:sp>
      <p:sp>
        <p:nvSpPr>
          <p:cNvPr id="529" name="Google Shape;529;p63"/>
          <p:cNvSpPr txBox="1"/>
          <p:nvPr>
            <p:ph idx="4" type="body"/>
          </p:nvPr>
        </p:nvSpPr>
        <p:spPr>
          <a:xfrm>
            <a:off x="3315450" y="2887901"/>
            <a:ext cx="2513100" cy="112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19050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Using percentiles and per 90 stats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Radar plots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Scatter plots 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1000"/>
              </a:spcAft>
              <a:buSzPts val="1200"/>
              <a:buChar char="⟶"/>
            </a:pPr>
            <a:r>
              <a:rPr lang="en" sz="1200"/>
              <a:t>Market value measurement</a:t>
            </a:r>
            <a:endParaRPr sz="1200"/>
          </a:p>
        </p:txBody>
      </p:sp>
      <p:sp>
        <p:nvSpPr>
          <p:cNvPr id="530" name="Google Shape;530;p63"/>
          <p:cNvSpPr txBox="1"/>
          <p:nvPr>
            <p:ph idx="4" type="body"/>
          </p:nvPr>
        </p:nvSpPr>
        <p:spPr>
          <a:xfrm>
            <a:off x="6243450" y="2887901"/>
            <a:ext cx="2513100" cy="9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19050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Performance ↔ Market value - Opportunity tracking 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0"/>
              </a:spcAft>
              <a:buSzPts val="1200"/>
              <a:buChar char="⟶"/>
            </a:pPr>
            <a:r>
              <a:rPr lang="en" sz="1200"/>
              <a:t>Scout</a:t>
            </a:r>
            <a:r>
              <a:rPr lang="en" sz="1200"/>
              <a:t> high performance players</a:t>
            </a:r>
            <a:endParaRPr sz="1200"/>
          </a:p>
          <a:p>
            <a:pPr indent="-190500" lvl="0" marL="285750" rtl="0" algn="l">
              <a:spcBef>
                <a:spcPts val="1000"/>
              </a:spcBef>
              <a:spcAft>
                <a:spcPts val="1000"/>
              </a:spcAft>
              <a:buSzPts val="1200"/>
              <a:buChar char="⟶"/>
            </a:pPr>
            <a:r>
              <a:rPr lang="en" sz="1200"/>
              <a:t>Find similar top-performers</a:t>
            </a:r>
            <a:endParaRPr sz="1200"/>
          </a:p>
        </p:txBody>
      </p:sp>
      <p:sp>
        <p:nvSpPr>
          <p:cNvPr id="531" name="Google Shape;531;p63"/>
          <p:cNvSpPr txBox="1"/>
          <p:nvPr/>
        </p:nvSpPr>
        <p:spPr>
          <a:xfrm>
            <a:off x="236125" y="257100"/>
            <a:ext cx="307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OUR OBJECTIVES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/>
          <p:nvPr/>
        </p:nvSpPr>
        <p:spPr>
          <a:xfrm>
            <a:off x="228600" y="1076800"/>
            <a:ext cx="1373100" cy="17586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>
              <a:schemeClr val="dk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37" name="Google Shape;537;p64"/>
          <p:cNvSpPr/>
          <p:nvPr/>
        </p:nvSpPr>
        <p:spPr>
          <a:xfrm>
            <a:off x="3161400" y="2433000"/>
            <a:ext cx="1373100" cy="18798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>
              <a:schemeClr val="dk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4618950" y="739775"/>
            <a:ext cx="1498200" cy="17586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>
              <a:schemeClr val="dk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39" name="Google Shape;539;p64"/>
          <p:cNvSpPr/>
          <p:nvPr/>
        </p:nvSpPr>
        <p:spPr>
          <a:xfrm>
            <a:off x="6077650" y="2498400"/>
            <a:ext cx="1373100" cy="16932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>
              <a:schemeClr val="dk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40" name="Google Shape;540;p64"/>
          <p:cNvSpPr/>
          <p:nvPr/>
        </p:nvSpPr>
        <p:spPr>
          <a:xfrm>
            <a:off x="7542350" y="3475675"/>
            <a:ext cx="1498200" cy="13938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>
              <a:schemeClr val="dk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41" name="Google Shape;541;p64"/>
          <p:cNvSpPr/>
          <p:nvPr/>
        </p:nvSpPr>
        <p:spPr>
          <a:xfrm>
            <a:off x="1690275" y="2433000"/>
            <a:ext cx="1373100" cy="18798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>
              <a:schemeClr val="dk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42" name="Google Shape;542;p64"/>
          <p:cNvSpPr txBox="1"/>
          <p:nvPr>
            <p:ph idx="17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APPROACH</a:t>
            </a:r>
            <a:endParaRPr sz="2100"/>
          </a:p>
        </p:txBody>
      </p:sp>
      <p:sp>
        <p:nvSpPr>
          <p:cNvPr id="543" name="Google Shape;543;p64"/>
          <p:cNvSpPr txBox="1"/>
          <p:nvPr>
            <p:ph idx="1" type="body"/>
          </p:nvPr>
        </p:nvSpPr>
        <p:spPr>
          <a:xfrm>
            <a:off x="3272950" y="2558125"/>
            <a:ext cx="1149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market value by league &amp; year, P</a:t>
            </a:r>
            <a:r>
              <a:rPr lang="en"/>
              <a:t>osition-specific stats</a:t>
            </a:r>
            <a:endParaRPr/>
          </a:p>
        </p:txBody>
      </p:sp>
      <p:sp>
        <p:nvSpPr>
          <p:cNvPr id="544" name="Google Shape;544;p64"/>
          <p:cNvSpPr txBox="1"/>
          <p:nvPr>
            <p:ph idx="6" type="subTitle"/>
          </p:nvPr>
        </p:nvSpPr>
        <p:spPr>
          <a:xfrm>
            <a:off x="3272988" y="3759987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Analytics &amp; Feature Engineering</a:t>
            </a:r>
            <a:endParaRPr b="1" sz="1300"/>
          </a:p>
        </p:txBody>
      </p:sp>
      <p:sp>
        <p:nvSpPr>
          <p:cNvPr id="545" name="Google Shape;545;p64"/>
          <p:cNvSpPr txBox="1"/>
          <p:nvPr>
            <p:ph idx="2" type="body"/>
          </p:nvPr>
        </p:nvSpPr>
        <p:spPr>
          <a:xfrm>
            <a:off x="1806550" y="2558125"/>
            <a:ext cx="10476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noise, normalize per 90s, structure multi-position players.</a:t>
            </a:r>
            <a:endParaRPr/>
          </a:p>
        </p:txBody>
      </p:sp>
      <p:sp>
        <p:nvSpPr>
          <p:cNvPr id="546" name="Google Shape;546;p64"/>
          <p:cNvSpPr txBox="1"/>
          <p:nvPr>
            <p:ph idx="7" type="subTitle"/>
          </p:nvPr>
        </p:nvSpPr>
        <p:spPr>
          <a:xfrm>
            <a:off x="1806550" y="3698025"/>
            <a:ext cx="11499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Preprocessing &amp; Cleaning</a:t>
            </a:r>
            <a:endParaRPr b="1" sz="1300"/>
          </a:p>
        </p:txBody>
      </p:sp>
      <p:sp>
        <p:nvSpPr>
          <p:cNvPr id="547" name="Google Shape;547;p64"/>
          <p:cNvSpPr txBox="1"/>
          <p:nvPr>
            <p:ph idx="3" type="body"/>
          </p:nvPr>
        </p:nvSpPr>
        <p:spPr>
          <a:xfrm>
            <a:off x="335425" y="1201925"/>
            <a:ext cx="11499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player performance, market &amp; contextual data via credible sport APIs</a:t>
            </a:r>
            <a:endParaRPr/>
          </a:p>
        </p:txBody>
      </p:sp>
      <p:sp>
        <p:nvSpPr>
          <p:cNvPr id="548" name="Google Shape;548;p64"/>
          <p:cNvSpPr txBox="1"/>
          <p:nvPr>
            <p:ph idx="8" type="subTitle"/>
          </p:nvPr>
        </p:nvSpPr>
        <p:spPr>
          <a:xfrm>
            <a:off x="330788" y="22779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Data Collection</a:t>
            </a:r>
            <a:endParaRPr b="1" sz="1300"/>
          </a:p>
        </p:txBody>
      </p:sp>
      <p:sp>
        <p:nvSpPr>
          <p:cNvPr id="549" name="Google Shape;549;p64"/>
          <p:cNvSpPr txBox="1"/>
          <p:nvPr>
            <p:ph idx="4" type="body"/>
          </p:nvPr>
        </p:nvSpPr>
        <p:spPr>
          <a:xfrm>
            <a:off x="4721825" y="815700"/>
            <a:ext cx="1269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line plots, scatterplots, spider charts, and heatmaps to reveal performance trends.</a:t>
            </a:r>
            <a:endParaRPr/>
          </a:p>
        </p:txBody>
      </p:sp>
      <p:sp>
        <p:nvSpPr>
          <p:cNvPr id="550" name="Google Shape;550;p64"/>
          <p:cNvSpPr txBox="1"/>
          <p:nvPr>
            <p:ph idx="9" type="subTitle"/>
          </p:nvPr>
        </p:nvSpPr>
        <p:spPr>
          <a:xfrm>
            <a:off x="4721813" y="19415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Exploration &amp; Visualization</a:t>
            </a:r>
            <a:endParaRPr b="1"/>
          </a:p>
        </p:txBody>
      </p:sp>
      <p:sp>
        <p:nvSpPr>
          <p:cNvPr id="551" name="Google Shape;551;p64"/>
          <p:cNvSpPr txBox="1"/>
          <p:nvPr>
            <p:ph idx="5" type="body"/>
          </p:nvPr>
        </p:nvSpPr>
        <p:spPr>
          <a:xfrm>
            <a:off x="6193925" y="2623525"/>
            <a:ext cx="1149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best-fit and similar players for specific team needs.</a:t>
            </a:r>
            <a:endParaRPr/>
          </a:p>
        </p:txBody>
      </p:sp>
      <p:sp>
        <p:nvSpPr>
          <p:cNvPr id="552" name="Google Shape;552;p64"/>
          <p:cNvSpPr txBox="1"/>
          <p:nvPr>
            <p:ph idx="13" type="subTitle"/>
          </p:nvPr>
        </p:nvSpPr>
        <p:spPr>
          <a:xfrm>
            <a:off x="6193925" y="3615800"/>
            <a:ext cx="1047600" cy="5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Player Insights</a:t>
            </a:r>
            <a:endParaRPr b="1" sz="1400"/>
          </a:p>
        </p:txBody>
      </p:sp>
      <p:sp>
        <p:nvSpPr>
          <p:cNvPr id="553" name="Google Shape;553;p64"/>
          <p:cNvSpPr txBox="1"/>
          <p:nvPr>
            <p:ph idx="15" type="body"/>
          </p:nvPr>
        </p:nvSpPr>
        <p:spPr>
          <a:xfrm>
            <a:off x="7658625" y="3600800"/>
            <a:ext cx="1149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and recommend player(s) to client team</a:t>
            </a:r>
            <a:endParaRPr/>
          </a:p>
        </p:txBody>
      </p:sp>
      <p:sp>
        <p:nvSpPr>
          <p:cNvPr id="554" name="Google Shape;554;p64"/>
          <p:cNvSpPr txBox="1"/>
          <p:nvPr>
            <p:ph idx="14" type="subTitle"/>
          </p:nvPr>
        </p:nvSpPr>
        <p:spPr>
          <a:xfrm>
            <a:off x="7658725" y="4312650"/>
            <a:ext cx="13731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Recommendation</a:t>
            </a:r>
            <a:endParaRPr b="1" sz="1300"/>
          </a:p>
        </p:txBody>
      </p:sp>
      <p:pic>
        <p:nvPicPr>
          <p:cNvPr descr="Data Analysis, Web Storage Linear Vector Icons Set (Provided by Getty Images)" id="555" name="Google Shape;555;p64"/>
          <p:cNvPicPr preferRelativeResize="0"/>
          <p:nvPr/>
        </p:nvPicPr>
        <p:blipFill rotWithShape="1">
          <a:blip r:embed="rId3">
            <a:alphaModFix/>
          </a:blip>
          <a:srcRect b="61370" l="23669" r="58213" t="20306"/>
          <a:stretch/>
        </p:blipFill>
        <p:spPr>
          <a:xfrm>
            <a:off x="1024628" y="1895400"/>
            <a:ext cx="506501" cy="5121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descr="Data Analysis, Web Storage Linear Vector Icons Set (Provided by Getty Images)" id="556" name="Google Shape;556;p64"/>
          <p:cNvPicPr preferRelativeResize="0"/>
          <p:nvPr/>
        </p:nvPicPr>
        <p:blipFill rotWithShape="1">
          <a:blip r:embed="rId3">
            <a:alphaModFix/>
          </a:blip>
          <a:srcRect b="24303" l="26252" r="57480" t="55948"/>
          <a:stretch/>
        </p:blipFill>
        <p:spPr>
          <a:xfrm>
            <a:off x="2531884" y="3337799"/>
            <a:ext cx="424566" cy="51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Analysis, Web Storage Linear Vector Icons Set (Provided by Getty Images)" id="557" name="Google Shape;557;p64"/>
          <p:cNvPicPr preferRelativeResize="0"/>
          <p:nvPr/>
        </p:nvPicPr>
        <p:blipFill rotWithShape="1">
          <a:blip r:embed="rId3">
            <a:alphaModFix/>
          </a:blip>
          <a:srcRect b="44074" l="26046" r="56471" t="39489"/>
          <a:stretch/>
        </p:blipFill>
        <p:spPr>
          <a:xfrm>
            <a:off x="3929475" y="3121780"/>
            <a:ext cx="459525" cy="432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Analysis, Web Storage Linear Vector Icons Set (Provided by Getty Images)" id="558" name="Google Shape;558;p64"/>
          <p:cNvPicPr preferRelativeResize="0"/>
          <p:nvPr/>
        </p:nvPicPr>
        <p:blipFill rotWithShape="1">
          <a:blip r:embed="rId3">
            <a:alphaModFix/>
          </a:blip>
          <a:srcRect b="60305" l="61694" r="20824" t="18574"/>
          <a:stretch/>
        </p:blipFill>
        <p:spPr>
          <a:xfrm>
            <a:off x="5449650" y="1458105"/>
            <a:ext cx="459525" cy="555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Analysis, Web Storage Linear Vector Icons Set (Provided by Getty Images)" id="559" name="Google Shape;559;p64"/>
          <p:cNvPicPr preferRelativeResize="0"/>
          <p:nvPr/>
        </p:nvPicPr>
        <p:blipFill rotWithShape="1">
          <a:blip r:embed="rId3">
            <a:alphaModFix/>
          </a:blip>
          <a:srcRect b="59307" l="6148" r="74429" t="20930"/>
          <a:stretch/>
        </p:blipFill>
        <p:spPr>
          <a:xfrm>
            <a:off x="6845750" y="3243900"/>
            <a:ext cx="506511" cy="51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Analysis, Web Storage Linear Vector Icons Set (Provided by Getty Images)" id="560" name="Google Shape;560;p64"/>
          <p:cNvPicPr preferRelativeResize="0"/>
          <p:nvPr/>
        </p:nvPicPr>
        <p:blipFill rotWithShape="1">
          <a:blip r:embed="rId3">
            <a:alphaModFix/>
          </a:blip>
          <a:srcRect b="28049" l="41951" r="23007" t="56241"/>
          <a:stretch/>
        </p:blipFill>
        <p:spPr>
          <a:xfrm>
            <a:off x="7908450" y="4131200"/>
            <a:ext cx="853402" cy="38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5"/>
          <p:cNvSpPr/>
          <p:nvPr/>
        </p:nvSpPr>
        <p:spPr>
          <a:xfrm>
            <a:off x="238098" y="1084850"/>
            <a:ext cx="2778600" cy="30111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lt2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66" name="Google Shape;566;p65"/>
          <p:cNvSpPr/>
          <p:nvPr/>
        </p:nvSpPr>
        <p:spPr>
          <a:xfrm>
            <a:off x="6131946" y="1084850"/>
            <a:ext cx="2778600" cy="30111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lt2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67" name="Google Shape;567;p65"/>
          <p:cNvSpPr/>
          <p:nvPr/>
        </p:nvSpPr>
        <p:spPr>
          <a:xfrm>
            <a:off x="3182700" y="1445900"/>
            <a:ext cx="2778600" cy="3011100"/>
          </a:xfrm>
          <a:prstGeom prst="roundRect">
            <a:avLst>
              <a:gd fmla="val 3071" name="adj"/>
            </a:avLst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lt2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568" name="Google Shape;568;p65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569" name="Google Shape;569;p65"/>
          <p:cNvSpPr txBox="1"/>
          <p:nvPr>
            <p:ph idx="1" type="subTitle"/>
          </p:nvPr>
        </p:nvSpPr>
        <p:spPr>
          <a:xfrm>
            <a:off x="486625" y="130702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FBref</a:t>
            </a:r>
            <a:endParaRPr/>
          </a:p>
        </p:txBody>
      </p:sp>
      <p:sp>
        <p:nvSpPr>
          <p:cNvPr id="570" name="Google Shape;570;p65"/>
          <p:cNvSpPr txBox="1"/>
          <p:nvPr>
            <p:ph idx="4" type="body"/>
          </p:nvPr>
        </p:nvSpPr>
        <p:spPr>
          <a:xfrm>
            <a:off x="463325" y="1899753"/>
            <a:ext cx="2281500" cy="3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Type</a:t>
            </a:r>
            <a:r>
              <a:rPr lang="en" sz="1400"/>
              <a:t> →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Match &amp; player performance metrics</a:t>
            </a:r>
            <a:endParaRPr sz="1400"/>
          </a:p>
        </p:txBody>
      </p:sp>
      <p:sp>
        <p:nvSpPr>
          <p:cNvPr id="571" name="Google Shape;571;p65"/>
          <p:cNvSpPr txBox="1"/>
          <p:nvPr>
            <p:ph idx="5" type="subTitle"/>
          </p:nvPr>
        </p:nvSpPr>
        <p:spPr>
          <a:xfrm>
            <a:off x="3431225" y="166807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Understat API</a:t>
            </a:r>
            <a:endParaRPr/>
          </a:p>
        </p:txBody>
      </p:sp>
      <p:sp>
        <p:nvSpPr>
          <p:cNvPr id="572" name="Google Shape;572;p65"/>
          <p:cNvSpPr txBox="1"/>
          <p:nvPr>
            <p:ph idx="7" type="subTitle"/>
          </p:nvPr>
        </p:nvSpPr>
        <p:spPr>
          <a:xfrm>
            <a:off x="6375825" y="130702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TransferMarkt</a:t>
            </a:r>
            <a:endParaRPr/>
          </a:p>
        </p:txBody>
      </p:sp>
      <p:sp>
        <p:nvSpPr>
          <p:cNvPr id="573" name="Google Shape;573;p65"/>
          <p:cNvSpPr txBox="1"/>
          <p:nvPr>
            <p:ph idx="4" type="body"/>
          </p:nvPr>
        </p:nvSpPr>
        <p:spPr>
          <a:xfrm>
            <a:off x="486650" y="2954203"/>
            <a:ext cx="2281500" cy="3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Value</a:t>
            </a:r>
            <a:r>
              <a:rPr lang="en" sz="1400"/>
              <a:t> →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Deep </a:t>
            </a:r>
            <a:r>
              <a:rPr lang="en" sz="1400" u="sng"/>
              <a:t>technical coverage</a:t>
            </a:r>
            <a:r>
              <a:rPr lang="en" sz="1400"/>
              <a:t> (passes, pressures, tackles) across major leagues.</a:t>
            </a:r>
            <a:endParaRPr sz="1400"/>
          </a:p>
        </p:txBody>
      </p:sp>
      <p:sp>
        <p:nvSpPr>
          <p:cNvPr id="574" name="Google Shape;574;p65"/>
          <p:cNvSpPr txBox="1"/>
          <p:nvPr>
            <p:ph idx="4" type="body"/>
          </p:nvPr>
        </p:nvSpPr>
        <p:spPr>
          <a:xfrm>
            <a:off x="3433575" y="2277428"/>
            <a:ext cx="2281500" cy="3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Type</a:t>
            </a:r>
            <a:r>
              <a:rPr lang="en" sz="1400"/>
              <a:t> →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Expected-goals models &amp; advanced stats</a:t>
            </a:r>
            <a:endParaRPr sz="1400"/>
          </a:p>
        </p:txBody>
      </p:sp>
      <p:sp>
        <p:nvSpPr>
          <p:cNvPr id="575" name="Google Shape;575;p65"/>
          <p:cNvSpPr txBox="1"/>
          <p:nvPr>
            <p:ph idx="4" type="body"/>
          </p:nvPr>
        </p:nvSpPr>
        <p:spPr>
          <a:xfrm>
            <a:off x="3420375" y="3401200"/>
            <a:ext cx="2307900" cy="3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Value</a:t>
            </a:r>
            <a:r>
              <a:rPr lang="en" sz="1400"/>
              <a:t> →</a:t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Trusted analytics backbone for </a:t>
            </a:r>
            <a:r>
              <a:rPr lang="en" sz="1400" u="sng"/>
              <a:t>attacking/defensive efficiency</a:t>
            </a:r>
            <a:r>
              <a:rPr lang="en" sz="1400"/>
              <a:t>.</a:t>
            </a:r>
            <a:endParaRPr sz="1400"/>
          </a:p>
        </p:txBody>
      </p:sp>
      <p:sp>
        <p:nvSpPr>
          <p:cNvPr id="576" name="Google Shape;576;p65"/>
          <p:cNvSpPr txBox="1"/>
          <p:nvPr>
            <p:ph idx="4" type="body"/>
          </p:nvPr>
        </p:nvSpPr>
        <p:spPr>
          <a:xfrm>
            <a:off x="6399175" y="2029478"/>
            <a:ext cx="2281500" cy="3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Type</a:t>
            </a:r>
            <a:r>
              <a:rPr lang="en" sz="1400"/>
              <a:t> →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Market value &amp; player info</a:t>
            </a:r>
            <a:endParaRPr sz="1400"/>
          </a:p>
        </p:txBody>
      </p:sp>
      <p:sp>
        <p:nvSpPr>
          <p:cNvPr id="577" name="Google Shape;577;p65"/>
          <p:cNvSpPr txBox="1"/>
          <p:nvPr>
            <p:ph idx="4" type="body"/>
          </p:nvPr>
        </p:nvSpPr>
        <p:spPr>
          <a:xfrm>
            <a:off x="6399175" y="2954203"/>
            <a:ext cx="2281500" cy="3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Value</a:t>
            </a:r>
            <a:r>
              <a:rPr lang="en" sz="1400"/>
              <a:t> →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Adds </a:t>
            </a:r>
            <a:r>
              <a:rPr lang="en" sz="1400" u="sng"/>
              <a:t>financial context </a:t>
            </a:r>
            <a:r>
              <a:rPr lang="en" sz="1400"/>
              <a:t>— market worth, contract, age, nationality.</a:t>
            </a:r>
            <a:endParaRPr sz="1400"/>
          </a:p>
        </p:txBody>
      </p:sp>
      <p:sp>
        <p:nvSpPr>
          <p:cNvPr id="578" name="Google Shape;578;p65"/>
          <p:cNvSpPr txBox="1"/>
          <p:nvPr/>
        </p:nvSpPr>
        <p:spPr>
          <a:xfrm>
            <a:off x="3260075" y="384475"/>
            <a:ext cx="5127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Together, these APIs give us a 360° view of player quality, efficiency, and market value.</a:t>
            </a:r>
            <a:endParaRPr i="1" sz="13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descr="Football icon vector. Isolated contour symbol illustration (Provided by Getty Images)" id="579" name="Google Shape;5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374" y="1225850"/>
            <a:ext cx="628797" cy="628797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5539975" y="1395325"/>
            <a:ext cx="36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descr="Analysis Graph/Report Icon (Provided by Getty Images)" id="581" name="Google Shape;58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025" y="1582150"/>
            <a:ext cx="714726" cy="714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ey flat icon editable outline bank bill note (Provided by Getty Images)" id="582" name="Google Shape;58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5075" y="1307025"/>
            <a:ext cx="843648" cy="8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5"/>
          <p:cNvSpPr txBox="1"/>
          <p:nvPr/>
        </p:nvSpPr>
        <p:spPr>
          <a:xfrm>
            <a:off x="228600" y="4524975"/>
            <a:ext cx="53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Jost"/>
                <a:ea typeface="Jost"/>
                <a:cs typeface="Jost"/>
                <a:sym typeface="Jost"/>
                <a:hlinkClick r:id="rId6"/>
              </a:rPr>
              <a:t>https://fbref.com/en/</a:t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Jost"/>
                <a:ea typeface="Jost"/>
                <a:cs typeface="Jost"/>
                <a:sym typeface="Jost"/>
                <a:hlinkClick r:id="rId7"/>
              </a:rPr>
              <a:t>UnderstatUnderstathttps://understat.com</a:t>
            </a:r>
            <a:endParaRPr sz="9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Jost"/>
                <a:ea typeface="Jost"/>
                <a:cs typeface="Jost"/>
                <a:sym typeface="Jost"/>
                <a:hlinkClick r:id="rId8"/>
              </a:rPr>
              <a:t>https://www.transfermarkt.de/</a:t>
            </a:r>
            <a:endParaRPr sz="9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6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589" name="Google Shape;589;p66"/>
          <p:cNvSpPr txBox="1"/>
          <p:nvPr>
            <p:ph idx="1" type="subTitle"/>
          </p:nvPr>
        </p:nvSpPr>
        <p:spPr>
          <a:xfrm>
            <a:off x="228600" y="793000"/>
            <a:ext cx="55632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about how we </a:t>
            </a:r>
            <a:r>
              <a:rPr lang="en"/>
              <a:t>arrived</a:t>
            </a:r>
            <a:r>
              <a:rPr lang="en"/>
              <a:t> from raw data to data frames what we can analyse</a:t>
            </a:r>
            <a:endParaRPr/>
          </a:p>
        </p:txBody>
      </p:sp>
      <p:pic>
        <p:nvPicPr>
          <p:cNvPr id="590" name="Google Shape;5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4300"/>
            <a:ext cx="8721570" cy="39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67" title="Screenshot 2025-10-17 at 11.29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" y="1315800"/>
            <a:ext cx="8874473" cy="3295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67"/>
          <p:cNvCxnSpPr/>
          <p:nvPr/>
        </p:nvCxnSpPr>
        <p:spPr>
          <a:xfrm flipH="1" rot="10800000">
            <a:off x="255602" y="2346233"/>
            <a:ext cx="8677200" cy="8400"/>
          </a:xfrm>
          <a:prstGeom prst="straightConnector1">
            <a:avLst/>
          </a:prstGeom>
          <a:noFill/>
          <a:ln cap="flat" cmpd="sng" w="199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67"/>
          <p:cNvCxnSpPr/>
          <p:nvPr/>
        </p:nvCxnSpPr>
        <p:spPr>
          <a:xfrm flipH="1" rot="10800000">
            <a:off x="255602" y="3087655"/>
            <a:ext cx="8677200" cy="8400"/>
          </a:xfrm>
          <a:prstGeom prst="straightConnector1">
            <a:avLst/>
          </a:prstGeom>
          <a:noFill/>
          <a:ln cap="flat" cmpd="sng" w="199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67"/>
          <p:cNvCxnSpPr/>
          <p:nvPr/>
        </p:nvCxnSpPr>
        <p:spPr>
          <a:xfrm flipH="1" rot="10800000">
            <a:off x="255602" y="3812871"/>
            <a:ext cx="8677200" cy="8400"/>
          </a:xfrm>
          <a:prstGeom prst="straightConnector1">
            <a:avLst/>
          </a:prstGeom>
          <a:noFill/>
          <a:ln cap="flat" cmpd="sng" w="199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7"/>
          <p:cNvCxnSpPr/>
          <p:nvPr/>
        </p:nvCxnSpPr>
        <p:spPr>
          <a:xfrm flipH="1" rot="10800000">
            <a:off x="238162" y="4610625"/>
            <a:ext cx="8677200" cy="8400"/>
          </a:xfrm>
          <a:prstGeom prst="straightConnector1">
            <a:avLst/>
          </a:prstGeom>
          <a:noFill/>
          <a:ln cap="flat" cmpd="sng" w="199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67"/>
          <p:cNvSpPr txBox="1"/>
          <p:nvPr/>
        </p:nvSpPr>
        <p:spPr>
          <a:xfrm>
            <a:off x="433676" y="611100"/>
            <a:ext cx="6807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METRICS FOR EACH POSITION</a:t>
            </a:r>
            <a:endParaRPr sz="18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>
            <p:ph idx="3" type="title"/>
          </p:nvPr>
        </p:nvSpPr>
        <p:spPr>
          <a:xfrm>
            <a:off x="228600" y="457200"/>
            <a:ext cx="47637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Inter-metric relationships (Forwards)</a:t>
            </a:r>
            <a:endParaRPr/>
          </a:p>
        </p:txBody>
      </p:sp>
      <p:pic>
        <p:nvPicPr>
          <p:cNvPr id="606" name="Google Shape;6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1900"/>
            <a:ext cx="6614001" cy="40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mode gradients">
  <a:themeElements>
    <a:clrScheme name="Simple Light">
      <a:dk1>
        <a:srgbClr val="FFFFFF"/>
      </a:dk1>
      <a:lt1>
        <a:srgbClr val="000000"/>
      </a:lt1>
      <a:dk2>
        <a:srgbClr val="FF6234"/>
      </a:dk2>
      <a:lt2>
        <a:srgbClr val="AB4FF6"/>
      </a:lt2>
      <a:accent1>
        <a:srgbClr val="202124"/>
      </a:accent1>
      <a:accent2>
        <a:srgbClr val="F7F2F1"/>
      </a:accent2>
      <a:accent3>
        <a:srgbClr val="BABCC2"/>
      </a:accent3>
      <a:accent4>
        <a:srgbClr val="FCE5CD"/>
      </a:accent4>
      <a:accent5>
        <a:srgbClr val="FF5F79"/>
      </a:accent5>
      <a:accent6>
        <a:srgbClr val="D20972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